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anum Myeongjo Bold" charset="1" panose="02020603020101020101"/>
      <p:regular r:id="rId10"/>
    </p:embeddedFont>
    <p:embeddedFont>
      <p:font typeface="210 빛글" charset="1" panose="02020603020101020101"/>
      <p:regular r:id="rId11"/>
    </p:embeddedFont>
    <p:embeddedFont>
      <p:font typeface="210 디딤명조" charset="1" panose="02020503020101020101"/>
      <p:regular r:id="rId12"/>
    </p:embeddedFont>
    <p:embeddedFont>
      <p:font typeface="210 디딤명조 Bold" charset="1" panose="02020503020101020101"/>
      <p:regular r:id="rId13"/>
    </p:embeddedFont>
    <p:embeddedFont>
      <p:font typeface="210 디딤명조 Light" charset="1" panose="02020503020101020101"/>
      <p:regular r:id="rId14"/>
    </p:embeddedFont>
    <p:embeddedFont>
      <p:font typeface="Nanum Myeongjo" charset="1" panose="02020603020101020101"/>
      <p:regular r:id="rId15"/>
    </p:embeddedFont>
    <p:embeddedFont>
      <p:font typeface="Nanum Myeongjo Bold" charset="1" panose="02020603020101020101"/>
      <p:regular r:id="rId16"/>
    </p:embeddedFont>
    <p:embeddedFont>
      <p:font typeface="Nanum Myeongjo Ultra-Bold" charset="1" panose="02020603020101020101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84305" y="4259431"/>
            <a:ext cx="7766279" cy="3951095"/>
          </a:xfrm>
          <a:custGeom>
            <a:avLst/>
            <a:gdLst/>
            <a:ahLst/>
            <a:cxnLst/>
            <a:rect r="r" b="b" t="t" l="l"/>
            <a:pathLst>
              <a:path h="3951095" w="7766279">
                <a:moveTo>
                  <a:pt x="0" y="0"/>
                </a:moveTo>
                <a:lnTo>
                  <a:pt x="7766279" y="0"/>
                </a:lnTo>
                <a:lnTo>
                  <a:pt x="7766279" y="3951094"/>
                </a:lnTo>
                <a:lnTo>
                  <a:pt x="0" y="3951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8306" y="2955907"/>
            <a:ext cx="11009073" cy="295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99"/>
              </a:lnSpc>
            </a:pPr>
            <a:r>
              <a:rPr lang="en-US" sz="8499">
                <a:solidFill>
                  <a:srgbClr val="222222"/>
                </a:solidFill>
                <a:latin typeface="Nanum Myeongjo Bold"/>
                <a:ea typeface="Nanum Myeongjo Bold"/>
              </a:rPr>
              <a:t>CRUD 콘솔 프로그램</a:t>
            </a:r>
          </a:p>
          <a:p>
            <a:pPr>
              <a:lnSpc>
                <a:spcPts val="11899"/>
              </a:lnSpc>
            </a:pPr>
            <a:r>
              <a:rPr lang="en-US" sz="8499">
                <a:solidFill>
                  <a:srgbClr val="222222"/>
                </a:solidFill>
                <a:latin typeface="Nanum Myeongjo Bold"/>
                <a:ea typeface="Nanum Myeongjo Bold"/>
              </a:rPr>
              <a:t>-필라테스 수업 관리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24148" y="6168303"/>
            <a:ext cx="6081312" cy="45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222222"/>
                </a:solidFill>
                <a:latin typeface="210 디딤명조"/>
                <a:ea typeface="210 디딤명조"/>
              </a:rPr>
              <a:t>발표자 : 김서연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8306" y="2297480"/>
            <a:ext cx="9867154" cy="60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204AA9"/>
                </a:solidFill>
                <a:latin typeface="Nanum Myeongjo Bold"/>
                <a:ea typeface="Nanum Myeongjo Bold"/>
              </a:rPr>
              <a:t>SHINHAN DS SW ACADEMY 3기 개인프로젝트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5785" y="1686695"/>
            <a:ext cx="6375891" cy="5668813"/>
          </a:xfrm>
          <a:custGeom>
            <a:avLst/>
            <a:gdLst/>
            <a:ahLst/>
            <a:cxnLst/>
            <a:rect r="r" b="b" t="t" l="l"/>
            <a:pathLst>
              <a:path h="5668813" w="6375891">
                <a:moveTo>
                  <a:pt x="0" y="0"/>
                </a:moveTo>
                <a:lnTo>
                  <a:pt x="6375891" y="0"/>
                </a:lnTo>
                <a:lnTo>
                  <a:pt x="6375891" y="5668813"/>
                </a:lnTo>
                <a:lnTo>
                  <a:pt x="0" y="5668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785" y="7622208"/>
            <a:ext cx="16573515" cy="1911180"/>
          </a:xfrm>
          <a:custGeom>
            <a:avLst/>
            <a:gdLst/>
            <a:ahLst/>
            <a:cxnLst/>
            <a:rect r="r" b="b" t="t" l="l"/>
            <a:pathLst>
              <a:path h="1911180" w="16573515">
                <a:moveTo>
                  <a:pt x="0" y="0"/>
                </a:moveTo>
                <a:lnTo>
                  <a:pt x="16573515" y="0"/>
                </a:lnTo>
                <a:lnTo>
                  <a:pt x="16573515" y="1911180"/>
                </a:lnTo>
                <a:lnTo>
                  <a:pt x="0" y="1911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6685" y="375802"/>
            <a:ext cx="81153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latin typeface="Nanum Myeongjo Bold Bold"/>
              </a:rPr>
              <a:t>4.Trigger / Procedure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46713" y="2935520"/>
            <a:ext cx="9665649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Light"/>
                <a:ea typeface="210 디딤명조 Light"/>
              </a:rPr>
              <a:t>Reservtion Table 에서 insert 발생 후</a:t>
            </a:r>
          </a:p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Light"/>
                <a:ea typeface="210 디딤명조 Light"/>
              </a:rPr>
              <a:t>Lesson Table에서 les_code가 같은 강의의 수강 가능 인원 -1</a:t>
            </a:r>
          </a:p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Light"/>
                <a:ea typeface="210 디딤명조 Light"/>
              </a:rPr>
              <a:t>Members Table에서 mem_id가 같은 회원의 수강 가능 횟수 -1</a:t>
            </a:r>
          </a:p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Light"/>
                <a:ea typeface="210 디딤명조 Light"/>
              </a:rPr>
              <a:t>( 예약 발생 -&gt; 회원의 수강 가능 횟수는 1 줄이고 레슨의 수강 가능 인원도 1 줄인다.)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46713" y="2277846"/>
            <a:ext cx="6129420" cy="40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6"/>
              </a:lnSpc>
            </a:pPr>
            <a:r>
              <a:rPr lang="en-US" sz="2349" spc="108">
                <a:solidFill>
                  <a:srgbClr val="204AA9"/>
                </a:solidFill>
                <a:latin typeface="210 디딤명조 Bold"/>
              </a:rPr>
              <a:t>trig_ins_cnt / trig_ins_cnt2 [ Trigger 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46713" y="5204864"/>
            <a:ext cx="10131161" cy="189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02"/>
              </a:lnSpc>
            </a:pPr>
            <a:r>
              <a:rPr lang="en-US" sz="1800" spc="82">
                <a:solidFill>
                  <a:srgbClr val="222222"/>
                </a:solidFill>
                <a:latin typeface="210 디딤명조"/>
                <a:ea typeface="210 디딤명조"/>
              </a:rPr>
              <a:t>Lesson Table에서 delete 발생 전</a:t>
            </a:r>
          </a:p>
          <a:p>
            <a:pPr algn="just">
              <a:lnSpc>
                <a:spcPts val="2502"/>
              </a:lnSpc>
            </a:pPr>
            <a:r>
              <a:rPr lang="en-US" sz="1800" spc="82">
                <a:solidFill>
                  <a:srgbClr val="222222"/>
                </a:solidFill>
                <a:latin typeface="210 디딤명조"/>
                <a:ea typeface="210 디딤명조"/>
              </a:rPr>
              <a:t>예약 테이블의 les_code가 일치하는 회원id를 조회한 후 Members Table에서 회원id가 같은 </a:t>
            </a:r>
          </a:p>
          <a:p>
            <a:pPr algn="just">
              <a:lnSpc>
                <a:spcPts val="2502"/>
              </a:lnSpc>
            </a:pPr>
            <a:r>
              <a:rPr lang="en-US" sz="1800" spc="82">
                <a:solidFill>
                  <a:srgbClr val="222222"/>
                </a:solidFill>
                <a:latin typeface="210 디딤명조"/>
                <a:ea typeface="210 디딤명조"/>
              </a:rPr>
              <a:t>회원의 수강 가능 횟수 +1 </a:t>
            </a:r>
          </a:p>
          <a:p>
            <a:pPr algn="just">
              <a:lnSpc>
                <a:spcPts val="2502"/>
              </a:lnSpc>
            </a:pPr>
            <a:r>
              <a:rPr lang="en-US" sz="1800" spc="82">
                <a:solidFill>
                  <a:srgbClr val="222222"/>
                </a:solidFill>
                <a:latin typeface="210 디딤명조"/>
                <a:ea typeface="210 디딤명조"/>
              </a:rPr>
              <a:t>Reservation Table의 les_code가 일치하는 예약을 삭제 </a:t>
            </a:r>
          </a:p>
          <a:p>
            <a:pPr algn="just">
              <a:lnSpc>
                <a:spcPts val="2502"/>
              </a:lnSpc>
            </a:pPr>
            <a:r>
              <a:rPr lang="en-US" sz="1800" spc="82">
                <a:solidFill>
                  <a:srgbClr val="222222"/>
                </a:solidFill>
                <a:latin typeface="210 디딤명조"/>
                <a:ea typeface="210 디딤명조"/>
              </a:rPr>
              <a:t>(레슨 삭제 발생 -&gt; 레슨을 예약했던 회원의 레슨이 취소되면서 회원의 수강 가능 횟수가 1 늘어나고</a:t>
            </a:r>
          </a:p>
          <a:p>
            <a:pPr algn="just">
              <a:lnSpc>
                <a:spcPts val="2502"/>
              </a:lnSpc>
            </a:pPr>
            <a:r>
              <a:rPr lang="en-US" sz="1800" spc="82">
                <a:solidFill>
                  <a:srgbClr val="222222"/>
                </a:solidFill>
                <a:latin typeface="210 디딤명조"/>
                <a:ea typeface="210 디딤명조"/>
              </a:rPr>
              <a:t>레슨이 예약 테이블에서 삭제된다.)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46713" y="4603134"/>
            <a:ext cx="3994343" cy="40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6"/>
              </a:lnSpc>
            </a:pPr>
            <a:r>
              <a:rPr lang="en-US" sz="2349" spc="108">
                <a:solidFill>
                  <a:srgbClr val="204AA9"/>
                </a:solidFill>
                <a:latin typeface="210 디딤명조 Bold"/>
              </a:rPr>
              <a:t>trig_les_del [ Trigger ]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94244" y="3263425"/>
            <a:ext cx="6887838" cy="2152449"/>
          </a:xfrm>
          <a:custGeom>
            <a:avLst/>
            <a:gdLst/>
            <a:ahLst/>
            <a:cxnLst/>
            <a:rect r="r" b="b" t="t" l="l"/>
            <a:pathLst>
              <a:path h="2152449" w="6887838">
                <a:moveTo>
                  <a:pt x="0" y="0"/>
                </a:moveTo>
                <a:lnTo>
                  <a:pt x="6887838" y="0"/>
                </a:lnTo>
                <a:lnTo>
                  <a:pt x="6887838" y="2152450"/>
                </a:lnTo>
                <a:lnTo>
                  <a:pt x="0" y="215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503" y="1655848"/>
            <a:ext cx="7669679" cy="3644084"/>
          </a:xfrm>
          <a:custGeom>
            <a:avLst/>
            <a:gdLst/>
            <a:ahLst/>
            <a:cxnLst/>
            <a:rect r="r" b="b" t="t" l="l"/>
            <a:pathLst>
              <a:path h="3644084" w="7669679">
                <a:moveTo>
                  <a:pt x="0" y="0"/>
                </a:moveTo>
                <a:lnTo>
                  <a:pt x="7669679" y="0"/>
                </a:lnTo>
                <a:lnTo>
                  <a:pt x="7669679" y="3644084"/>
                </a:lnTo>
                <a:lnTo>
                  <a:pt x="0" y="3644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1503" y="6047235"/>
            <a:ext cx="7669679" cy="3594756"/>
          </a:xfrm>
          <a:custGeom>
            <a:avLst/>
            <a:gdLst/>
            <a:ahLst/>
            <a:cxnLst/>
            <a:rect r="r" b="b" t="t" l="l"/>
            <a:pathLst>
              <a:path h="3594756" w="7669679">
                <a:moveTo>
                  <a:pt x="0" y="0"/>
                </a:moveTo>
                <a:lnTo>
                  <a:pt x="7669679" y="0"/>
                </a:lnTo>
                <a:lnTo>
                  <a:pt x="7669679" y="3594756"/>
                </a:lnTo>
                <a:lnTo>
                  <a:pt x="0" y="3594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12645" y="6462990"/>
            <a:ext cx="6769437" cy="2405384"/>
          </a:xfrm>
          <a:custGeom>
            <a:avLst/>
            <a:gdLst/>
            <a:ahLst/>
            <a:cxnLst/>
            <a:rect r="r" b="b" t="t" l="l"/>
            <a:pathLst>
              <a:path h="2405384" w="6769437">
                <a:moveTo>
                  <a:pt x="0" y="0"/>
                </a:moveTo>
                <a:lnTo>
                  <a:pt x="6769437" y="0"/>
                </a:lnTo>
                <a:lnTo>
                  <a:pt x="6769437" y="2405383"/>
                </a:lnTo>
                <a:lnTo>
                  <a:pt x="0" y="24053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16616" y="652378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프로그램 화면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00113" y="309647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PROGRAM 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97440" y="2705876"/>
            <a:ext cx="165217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id 중복 확인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1503" y="1142133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회원가입 - 1. 회원용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1503" y="5414232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회원가입 - 2. 강사용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97440" y="5739725"/>
            <a:ext cx="429562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ea typeface="210 디딤명조 Bold"/>
              </a:rPr>
              <a:t>로그인 시 비밀번호 틀렸을 때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401" y="3156513"/>
            <a:ext cx="8085692" cy="5497157"/>
          </a:xfrm>
          <a:custGeom>
            <a:avLst/>
            <a:gdLst/>
            <a:ahLst/>
            <a:cxnLst/>
            <a:rect r="r" b="b" t="t" l="l"/>
            <a:pathLst>
              <a:path h="5497157" w="8085692">
                <a:moveTo>
                  <a:pt x="0" y="0"/>
                </a:moveTo>
                <a:lnTo>
                  <a:pt x="8085692" y="0"/>
                </a:lnTo>
                <a:lnTo>
                  <a:pt x="8085692" y="5497157"/>
                </a:lnTo>
                <a:lnTo>
                  <a:pt x="0" y="54971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92827" y="2735590"/>
            <a:ext cx="7866473" cy="6339003"/>
          </a:xfrm>
          <a:custGeom>
            <a:avLst/>
            <a:gdLst/>
            <a:ahLst/>
            <a:cxnLst/>
            <a:rect r="r" b="b" t="t" l="l"/>
            <a:pathLst>
              <a:path h="6339003" w="7866473">
                <a:moveTo>
                  <a:pt x="0" y="0"/>
                </a:moveTo>
                <a:lnTo>
                  <a:pt x="7866473" y="0"/>
                </a:lnTo>
                <a:lnTo>
                  <a:pt x="7866473" y="6339003"/>
                </a:lnTo>
                <a:lnTo>
                  <a:pt x="0" y="6339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16616" y="652378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프로그램 화면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00113" y="309647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PROGRAM 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9401" y="2535883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ea typeface="210 디딤명조 Bold"/>
              </a:rPr>
              <a:t>로그인 성공한 후 회원 메뉴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2827" y="2134530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회원메뉴 1. 내 정보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21" y="3037608"/>
            <a:ext cx="16877380" cy="6748714"/>
          </a:xfrm>
          <a:custGeom>
            <a:avLst/>
            <a:gdLst/>
            <a:ahLst/>
            <a:cxnLst/>
            <a:rect r="r" b="b" t="t" l="l"/>
            <a:pathLst>
              <a:path h="6748714" w="16877380">
                <a:moveTo>
                  <a:pt x="0" y="0"/>
                </a:moveTo>
                <a:lnTo>
                  <a:pt x="16877380" y="0"/>
                </a:lnTo>
                <a:lnTo>
                  <a:pt x="16877380" y="6748714"/>
                </a:lnTo>
                <a:lnTo>
                  <a:pt x="0" y="674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16616" y="652378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프로그램 화면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00113" y="309647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PROGRAM 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3721" y="2438919"/>
            <a:ext cx="6540063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 메뉴 2.레슨 일정 조회 - 1) 전체 일정 조회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721" y="3767289"/>
            <a:ext cx="17164467" cy="1617594"/>
          </a:xfrm>
          <a:custGeom>
            <a:avLst/>
            <a:gdLst/>
            <a:ahLst/>
            <a:cxnLst/>
            <a:rect r="r" b="b" t="t" l="l"/>
            <a:pathLst>
              <a:path h="1617594" w="17164467">
                <a:moveTo>
                  <a:pt x="0" y="0"/>
                </a:moveTo>
                <a:lnTo>
                  <a:pt x="17164466" y="0"/>
                </a:lnTo>
                <a:lnTo>
                  <a:pt x="17164466" y="1617594"/>
                </a:lnTo>
                <a:lnTo>
                  <a:pt x="0" y="1617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721" y="6424584"/>
            <a:ext cx="17164467" cy="1637363"/>
          </a:xfrm>
          <a:custGeom>
            <a:avLst/>
            <a:gdLst/>
            <a:ahLst/>
            <a:cxnLst/>
            <a:rect r="r" b="b" t="t" l="l"/>
            <a:pathLst>
              <a:path h="1637363" w="17164467">
                <a:moveTo>
                  <a:pt x="0" y="0"/>
                </a:moveTo>
                <a:lnTo>
                  <a:pt x="17164466" y="0"/>
                </a:lnTo>
                <a:lnTo>
                  <a:pt x="17164466" y="1637363"/>
                </a:lnTo>
                <a:lnTo>
                  <a:pt x="0" y="1637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16616" y="652378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프로그램 화면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00113" y="309647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PROGRAM 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3721" y="3120562"/>
            <a:ext cx="6540063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 메뉴 2.레슨 일정 조회 - 2) 날짜별 일정 조회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721" y="5777519"/>
            <a:ext cx="6540063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 메뉴 2.레슨 일정 조회 - 3) 기구별 일정 조회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724" y="1700128"/>
            <a:ext cx="5445729" cy="5878433"/>
          </a:xfrm>
          <a:custGeom>
            <a:avLst/>
            <a:gdLst/>
            <a:ahLst/>
            <a:cxnLst/>
            <a:rect r="r" b="b" t="t" l="l"/>
            <a:pathLst>
              <a:path h="5878433" w="5445729">
                <a:moveTo>
                  <a:pt x="0" y="0"/>
                </a:moveTo>
                <a:lnTo>
                  <a:pt x="5445730" y="0"/>
                </a:lnTo>
                <a:lnTo>
                  <a:pt x="5445730" y="5878432"/>
                </a:lnTo>
                <a:lnTo>
                  <a:pt x="0" y="5878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5724" y="8473241"/>
            <a:ext cx="17172463" cy="1217966"/>
          </a:xfrm>
          <a:custGeom>
            <a:avLst/>
            <a:gdLst/>
            <a:ahLst/>
            <a:cxnLst/>
            <a:rect r="r" b="b" t="t" l="l"/>
            <a:pathLst>
              <a:path h="1217966" w="17172463">
                <a:moveTo>
                  <a:pt x="0" y="0"/>
                </a:moveTo>
                <a:lnTo>
                  <a:pt x="17172463" y="0"/>
                </a:lnTo>
                <a:lnTo>
                  <a:pt x="17172463" y="1217967"/>
                </a:lnTo>
                <a:lnTo>
                  <a:pt x="0" y="1217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8553" y="2687622"/>
            <a:ext cx="6460747" cy="4911757"/>
          </a:xfrm>
          <a:custGeom>
            <a:avLst/>
            <a:gdLst/>
            <a:ahLst/>
            <a:cxnLst/>
            <a:rect r="r" b="b" t="t" l="l"/>
            <a:pathLst>
              <a:path h="4911757" w="6460747">
                <a:moveTo>
                  <a:pt x="0" y="0"/>
                </a:moveTo>
                <a:lnTo>
                  <a:pt x="6460747" y="0"/>
                </a:lnTo>
                <a:lnTo>
                  <a:pt x="6460747" y="4911756"/>
                </a:lnTo>
                <a:lnTo>
                  <a:pt x="0" y="4911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06475" y="5440065"/>
            <a:ext cx="6522582" cy="1089311"/>
          </a:xfrm>
          <a:custGeom>
            <a:avLst/>
            <a:gdLst/>
            <a:ahLst/>
            <a:cxnLst/>
            <a:rect r="r" b="b" t="t" l="l"/>
            <a:pathLst>
              <a:path h="1089311" w="6522582">
                <a:moveTo>
                  <a:pt x="0" y="0"/>
                </a:moveTo>
                <a:lnTo>
                  <a:pt x="6522583" y="0"/>
                </a:lnTo>
                <a:lnTo>
                  <a:pt x="6522583" y="1089311"/>
                </a:lnTo>
                <a:lnTo>
                  <a:pt x="0" y="1089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16616" y="652378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프로그램 화면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00113" y="309647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PROGRAM 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1503" y="1142133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 메뉴 3. 레슨 예약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5724" y="7826193"/>
            <a:ext cx="401299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 메뉴 4. 예약한 레슨 조회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8553" y="2109180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 메뉴 5. 레슨 예약 취소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83259" y="4767580"/>
            <a:ext cx="3813489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 메뉴 3. 레슨 예약</a:t>
            </a:r>
          </a:p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수강 인원이 0인 레슨 예약시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503" y="1700128"/>
            <a:ext cx="6347238" cy="7831170"/>
          </a:xfrm>
          <a:custGeom>
            <a:avLst/>
            <a:gdLst/>
            <a:ahLst/>
            <a:cxnLst/>
            <a:rect r="r" b="b" t="t" l="l"/>
            <a:pathLst>
              <a:path h="7831170" w="6347238">
                <a:moveTo>
                  <a:pt x="0" y="0"/>
                </a:moveTo>
                <a:lnTo>
                  <a:pt x="6347239" y="0"/>
                </a:lnTo>
                <a:lnTo>
                  <a:pt x="6347239" y="7831170"/>
                </a:lnTo>
                <a:lnTo>
                  <a:pt x="0" y="783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97990" y="5466084"/>
            <a:ext cx="8761310" cy="3915585"/>
          </a:xfrm>
          <a:custGeom>
            <a:avLst/>
            <a:gdLst/>
            <a:ahLst/>
            <a:cxnLst/>
            <a:rect r="r" b="b" t="t" l="l"/>
            <a:pathLst>
              <a:path h="3915585" w="8761310">
                <a:moveTo>
                  <a:pt x="0" y="0"/>
                </a:moveTo>
                <a:lnTo>
                  <a:pt x="8761310" y="0"/>
                </a:lnTo>
                <a:lnTo>
                  <a:pt x="8761310" y="3915585"/>
                </a:lnTo>
                <a:lnTo>
                  <a:pt x="0" y="3915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16616" y="652378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프로그램 화면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00113" y="309647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PROGRAM 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1503" y="1142133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 메뉴 6 . 정보 수정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97990" y="4791710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회원 메뉴 0 . 로그아웃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503" y="2416836"/>
            <a:ext cx="6416645" cy="3913101"/>
          </a:xfrm>
          <a:custGeom>
            <a:avLst/>
            <a:gdLst/>
            <a:ahLst/>
            <a:cxnLst/>
            <a:rect r="r" b="b" t="t" l="l"/>
            <a:pathLst>
              <a:path h="3913101" w="6416645">
                <a:moveTo>
                  <a:pt x="0" y="0"/>
                </a:moveTo>
                <a:lnTo>
                  <a:pt x="6416645" y="0"/>
                </a:lnTo>
                <a:lnTo>
                  <a:pt x="6416645" y="3913102"/>
                </a:lnTo>
                <a:lnTo>
                  <a:pt x="0" y="391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37658" y="2713325"/>
            <a:ext cx="9521148" cy="6710040"/>
          </a:xfrm>
          <a:custGeom>
            <a:avLst/>
            <a:gdLst/>
            <a:ahLst/>
            <a:cxnLst/>
            <a:rect r="r" b="b" t="t" l="l"/>
            <a:pathLst>
              <a:path h="6710040" w="9521148">
                <a:moveTo>
                  <a:pt x="0" y="0"/>
                </a:moveTo>
                <a:lnTo>
                  <a:pt x="9521147" y="0"/>
                </a:lnTo>
                <a:lnTo>
                  <a:pt x="9521147" y="6710040"/>
                </a:lnTo>
                <a:lnTo>
                  <a:pt x="0" y="6710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16616" y="652378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프로그램 화면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00113" y="309647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PROGRAM 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1503" y="1857028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ea typeface="210 디딤명조 Bold"/>
              </a:rPr>
              <a:t>로그인 성공한 후 강사 메뉴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38152" y="2009110"/>
            <a:ext cx="1034729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강사 메뉴 1. 내 정보 / 강사의 강의가 없을 때 3. 내 강의 조회 - 강의 내역이 없다고 출력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001" y="1698055"/>
            <a:ext cx="5752362" cy="6305891"/>
          </a:xfrm>
          <a:custGeom>
            <a:avLst/>
            <a:gdLst/>
            <a:ahLst/>
            <a:cxnLst/>
            <a:rect r="r" b="b" t="t" l="l"/>
            <a:pathLst>
              <a:path h="6305891" w="5752362">
                <a:moveTo>
                  <a:pt x="0" y="0"/>
                </a:moveTo>
                <a:lnTo>
                  <a:pt x="5752362" y="0"/>
                </a:lnTo>
                <a:lnTo>
                  <a:pt x="5752362" y="6305891"/>
                </a:lnTo>
                <a:lnTo>
                  <a:pt x="0" y="6305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5001" y="8438206"/>
            <a:ext cx="17101357" cy="1600061"/>
          </a:xfrm>
          <a:custGeom>
            <a:avLst/>
            <a:gdLst/>
            <a:ahLst/>
            <a:cxnLst/>
            <a:rect r="r" b="b" t="t" l="l"/>
            <a:pathLst>
              <a:path h="1600061" w="17101357">
                <a:moveTo>
                  <a:pt x="0" y="0"/>
                </a:moveTo>
                <a:lnTo>
                  <a:pt x="17101357" y="0"/>
                </a:lnTo>
                <a:lnTo>
                  <a:pt x="17101357" y="1600061"/>
                </a:lnTo>
                <a:lnTo>
                  <a:pt x="0" y="1600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81788" y="1881103"/>
            <a:ext cx="5877512" cy="5775786"/>
          </a:xfrm>
          <a:custGeom>
            <a:avLst/>
            <a:gdLst/>
            <a:ahLst/>
            <a:cxnLst/>
            <a:rect r="r" b="b" t="t" l="l"/>
            <a:pathLst>
              <a:path h="5775786" w="5877512">
                <a:moveTo>
                  <a:pt x="0" y="0"/>
                </a:moveTo>
                <a:lnTo>
                  <a:pt x="5877512" y="0"/>
                </a:lnTo>
                <a:lnTo>
                  <a:pt x="5877512" y="5775786"/>
                </a:lnTo>
                <a:lnTo>
                  <a:pt x="0" y="5775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16616" y="652378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프로그램 화면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00113" y="309647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PROGRAM 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2391" y="1043220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강사 메뉴 2. 강의 추가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05745" y="8261121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강사 메뉴 3. 강의 조회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48749" y="4298868"/>
            <a:ext cx="3214972" cy="10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강사 메뉴 4. 강의 취소</a:t>
            </a:r>
          </a:p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ea typeface="210 디딤명조 Bold"/>
              </a:rPr>
              <a:t>잘못된 강의 번호 입력 시</a:t>
            </a:r>
          </a:p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ea typeface="210 디딤명조 Bold"/>
              </a:rPr>
              <a:t>강의 삭제 실패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5658" y="3339312"/>
            <a:ext cx="16816684" cy="4239996"/>
          </a:xfrm>
          <a:custGeom>
            <a:avLst/>
            <a:gdLst/>
            <a:ahLst/>
            <a:cxnLst/>
            <a:rect r="r" b="b" t="t" l="l"/>
            <a:pathLst>
              <a:path h="4239996" w="16816684">
                <a:moveTo>
                  <a:pt x="0" y="0"/>
                </a:moveTo>
                <a:lnTo>
                  <a:pt x="16816684" y="0"/>
                </a:lnTo>
                <a:lnTo>
                  <a:pt x="16816684" y="4239996"/>
                </a:lnTo>
                <a:lnTo>
                  <a:pt x="0" y="423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16616" y="652378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프로그램 화면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00113" y="309647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PROGRAM 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5658" y="2771428"/>
            <a:ext cx="321497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ea typeface="210 디딤명조 Bold"/>
              </a:rPr>
              <a:t>예약시 이용 가능 횟수 감소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4807" y="7750758"/>
            <a:ext cx="1106180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Bold"/>
                <a:ea typeface="210 디딤명조 Bold"/>
              </a:rPr>
              <a:t>2개의 강의를 예약한 회원의 정보를 보면 원래 기본 횟수 16에서 -1,-1되어 14 확인 가능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43174" y="3985780"/>
            <a:ext cx="7933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4AA9"/>
                </a:solidFill>
                <a:latin typeface="Nanum Myeongjo Bold Bold"/>
              </a:rPr>
              <a:t>01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2145463" y="6762270"/>
            <a:ext cx="6005312" cy="0"/>
          </a:xfrm>
          <a:prstGeom prst="line">
            <a:avLst/>
          </a:prstGeom>
          <a:ln cap="flat" w="2857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2176543" y="5834504"/>
            <a:ext cx="6005312" cy="0"/>
          </a:xfrm>
          <a:prstGeom prst="line">
            <a:avLst/>
          </a:prstGeom>
          <a:ln cap="flat" w="2857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2145463" y="4831917"/>
            <a:ext cx="6005312" cy="0"/>
          </a:xfrm>
          <a:prstGeom prst="line">
            <a:avLst/>
          </a:prstGeom>
          <a:ln cap="flat" w="2857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483876" y="4142150"/>
            <a:ext cx="4404570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4"/>
              </a:lnSpc>
            </a:pPr>
            <a:r>
              <a:rPr lang="en-US" sz="2499" spc="114">
                <a:solidFill>
                  <a:srgbClr val="222222"/>
                </a:solidFill>
                <a:ea typeface="210 디딤명조 Bold"/>
              </a:rPr>
              <a:t>개발 목적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83876" y="5097825"/>
            <a:ext cx="4404570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4"/>
              </a:lnSpc>
            </a:pPr>
            <a:r>
              <a:rPr lang="en-US" sz="2499" spc="114">
                <a:solidFill>
                  <a:srgbClr val="222222"/>
                </a:solidFill>
                <a:ea typeface="210 디딤명조 Bold"/>
              </a:rPr>
              <a:t>개발 환경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83876" y="6062311"/>
            <a:ext cx="4404570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4"/>
              </a:lnSpc>
            </a:pPr>
            <a:r>
              <a:rPr lang="en-US" sz="2499" spc="114">
                <a:solidFill>
                  <a:srgbClr val="222222"/>
                </a:solidFill>
                <a:latin typeface="210 디딤명조 Bold"/>
                <a:ea typeface="210 디딤명조 Bold"/>
              </a:rPr>
              <a:t>테이블 / 시스템 구조 / CRUD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3174" y="4941455"/>
            <a:ext cx="7933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4AA9"/>
                </a:solidFill>
                <a:latin typeface="Nanum Myeongjo Bol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43174" y="5905941"/>
            <a:ext cx="7933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4AA9"/>
                </a:solidFill>
                <a:latin typeface="Nanum Myeongjo Bol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49804" y="2110027"/>
            <a:ext cx="60813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ea typeface="Nanum Myeongjo Bold"/>
              </a:rPr>
              <a:t>목차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03856" y="3985780"/>
            <a:ext cx="7933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4AA9"/>
                </a:solidFill>
                <a:latin typeface="Nanum Myeongjo Bold Bold"/>
              </a:rPr>
              <a:t>04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0106146" y="6762270"/>
            <a:ext cx="6005312" cy="0"/>
          </a:xfrm>
          <a:prstGeom prst="line">
            <a:avLst/>
          </a:prstGeom>
          <a:ln cap="flat" w="2857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0137225" y="5834504"/>
            <a:ext cx="6005312" cy="0"/>
          </a:xfrm>
          <a:prstGeom prst="line">
            <a:avLst/>
          </a:prstGeom>
          <a:ln cap="flat" w="2857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0106146" y="4831917"/>
            <a:ext cx="6005312" cy="0"/>
          </a:xfrm>
          <a:prstGeom prst="line">
            <a:avLst/>
          </a:prstGeom>
          <a:ln cap="flat" w="2857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1444558" y="4142150"/>
            <a:ext cx="4404570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4"/>
              </a:lnSpc>
            </a:pPr>
            <a:r>
              <a:rPr lang="en-US" sz="2499" spc="114">
                <a:solidFill>
                  <a:srgbClr val="222222"/>
                </a:solidFill>
                <a:latin typeface="210 디딤명조 Bold"/>
              </a:rPr>
              <a:t>Trigger / Procedure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44558" y="5097825"/>
            <a:ext cx="4404570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4"/>
              </a:lnSpc>
            </a:pPr>
            <a:r>
              <a:rPr lang="en-US" sz="2499" spc="114">
                <a:solidFill>
                  <a:srgbClr val="222222"/>
                </a:solidFill>
                <a:ea typeface="210 디딤명조 Bold"/>
              </a:rPr>
              <a:t>프로그램 화면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44558" y="6062311"/>
            <a:ext cx="4404570" cy="43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4"/>
              </a:lnSpc>
            </a:pPr>
            <a:r>
              <a:rPr lang="en-US" sz="2499" spc="114">
                <a:solidFill>
                  <a:srgbClr val="222222"/>
                </a:solidFill>
                <a:ea typeface="210 디딤명조 Bold"/>
              </a:rPr>
              <a:t>소스코드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03856" y="4941455"/>
            <a:ext cx="7933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4AA9"/>
                </a:solidFill>
                <a:latin typeface="Nanum Myeongjo Bold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03856" y="5905941"/>
            <a:ext cx="7933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4AA9"/>
                </a:solidFill>
                <a:latin typeface="Nanum Myeongjo Bold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7938" cy="10455529"/>
            <a:chOff x="0" y="0"/>
            <a:chExt cx="1902386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386" cy="3148250"/>
            </a:xfrm>
            <a:custGeom>
              <a:avLst/>
              <a:gdLst/>
              <a:ahLst/>
              <a:cxnLst/>
              <a:rect r="r" b="b" t="t" l="l"/>
              <a:pathLst>
                <a:path h="3148250" w="1902386">
                  <a:moveTo>
                    <a:pt x="0" y="0"/>
                  </a:moveTo>
                  <a:lnTo>
                    <a:pt x="1902386" y="0"/>
                  </a:lnTo>
                  <a:lnTo>
                    <a:pt x="1902386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2136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02386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992364" y="2502128"/>
            <a:ext cx="6744045" cy="23812"/>
          </a:xfrm>
          <a:prstGeom prst="line">
            <a:avLst/>
          </a:prstGeom>
          <a:ln cap="flat" w="4762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179205" y="1855381"/>
            <a:ext cx="3124200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</a:rPr>
              <a:t>01.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5778" y="2757985"/>
            <a:ext cx="6555254" cy="133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ea typeface="210 디딤명조 Light"/>
              </a:rPr>
              <a:t>필라테스 수업은 개인 트레이닝과 그룹 트레이닝의 </a:t>
            </a:r>
          </a:p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ea typeface="210 디딤명조 Light"/>
              </a:rPr>
              <a:t>가격이 다르기 때문에 개인권과 그룹권으로 나눠서</a:t>
            </a:r>
          </a:p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ea typeface="210 디딤명조 Light"/>
              </a:rPr>
              <a:t>개인권으로는 개인 트레이닝만 예약 할 수 있고</a:t>
            </a:r>
          </a:p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ea typeface="210 디딤명조 Light"/>
              </a:rPr>
              <a:t>그룹권으로는 그룹 트레이닝만 예약 할 수 있도록 기능추가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8582" y="4180014"/>
            <a:ext cx="526077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Nanum Myeongjo Bold Bold"/>
              </a:rPr>
              <a:t>추가 희망 사항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79205" y="5485319"/>
            <a:ext cx="3124200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</a:rPr>
              <a:t>02.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992279" y="6129553"/>
            <a:ext cx="6744129" cy="0"/>
          </a:xfrm>
          <a:prstGeom prst="line">
            <a:avLst/>
          </a:prstGeom>
          <a:ln cap="flat" w="4762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208658" y="6362916"/>
            <a:ext cx="6189494" cy="200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ea typeface="210 디딤명조 Light"/>
              </a:rPr>
              <a:t>현재 프로그램은 아무나 강사로 회원가입이 가능한</a:t>
            </a:r>
          </a:p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ea typeface="210 디딤명조 Light"/>
              </a:rPr>
              <a:t>상태이기 때문에 강사 인증 기능 추가 </a:t>
            </a:r>
          </a:p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latin typeface="210 디딤명조 Light"/>
                <a:ea typeface="210 디딤명조 Light"/>
              </a:rPr>
              <a:t>회원 또한 한 달 이용 가능 횟수를 16번으로 제한했는데</a:t>
            </a:r>
          </a:p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ea typeface="210 디딤명조 Light"/>
              </a:rPr>
              <a:t>회원 인증을 통해 각 회원마다 결제한 횟수만큼을 </a:t>
            </a:r>
          </a:p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ea typeface="210 디딤명조 Light"/>
              </a:rPr>
              <a:t>부여하는 기능을 추가 </a:t>
            </a:r>
          </a:p>
          <a:p>
            <a:pPr algn="ctr">
              <a:lnSpc>
                <a:spcPts val="264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433" y="1342272"/>
            <a:ext cx="8672567" cy="8345594"/>
          </a:xfrm>
          <a:custGeom>
            <a:avLst/>
            <a:gdLst/>
            <a:ahLst/>
            <a:cxnLst/>
            <a:rect r="r" b="b" t="t" l="l"/>
            <a:pathLst>
              <a:path h="8345594" w="8672567">
                <a:moveTo>
                  <a:pt x="0" y="0"/>
                </a:moveTo>
                <a:lnTo>
                  <a:pt x="8672567" y="0"/>
                </a:lnTo>
                <a:lnTo>
                  <a:pt x="8672567" y="8345595"/>
                </a:lnTo>
                <a:lnTo>
                  <a:pt x="0" y="8345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94401" y="1929039"/>
            <a:ext cx="8301163" cy="7172061"/>
          </a:xfrm>
          <a:custGeom>
            <a:avLst/>
            <a:gdLst/>
            <a:ahLst/>
            <a:cxnLst/>
            <a:rect r="r" b="b" t="t" l="l"/>
            <a:pathLst>
              <a:path h="7172061" w="8301163">
                <a:moveTo>
                  <a:pt x="0" y="0"/>
                </a:moveTo>
                <a:lnTo>
                  <a:pt x="8301163" y="0"/>
                </a:lnTo>
                <a:lnTo>
                  <a:pt x="8301163" y="7172061"/>
                </a:lnTo>
                <a:lnTo>
                  <a:pt x="0" y="7172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DBUtil / DateUtil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433" y="1342272"/>
            <a:ext cx="4059447" cy="3457410"/>
          </a:xfrm>
          <a:custGeom>
            <a:avLst/>
            <a:gdLst/>
            <a:ahLst/>
            <a:cxnLst/>
            <a:rect r="r" b="b" t="t" l="l"/>
            <a:pathLst>
              <a:path h="3457410" w="4059447">
                <a:moveTo>
                  <a:pt x="0" y="0"/>
                </a:moveTo>
                <a:lnTo>
                  <a:pt x="4059447" y="0"/>
                </a:lnTo>
                <a:lnTo>
                  <a:pt x="4059447" y="3457411"/>
                </a:lnTo>
                <a:lnTo>
                  <a:pt x="0" y="3457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42265" y="1407581"/>
            <a:ext cx="4640254" cy="3326793"/>
          </a:xfrm>
          <a:custGeom>
            <a:avLst/>
            <a:gdLst/>
            <a:ahLst/>
            <a:cxnLst/>
            <a:rect r="r" b="b" t="t" l="l"/>
            <a:pathLst>
              <a:path h="3326793" w="4640254">
                <a:moveTo>
                  <a:pt x="0" y="0"/>
                </a:moveTo>
                <a:lnTo>
                  <a:pt x="4640253" y="0"/>
                </a:lnTo>
                <a:lnTo>
                  <a:pt x="4640253" y="3326793"/>
                </a:lnTo>
                <a:lnTo>
                  <a:pt x="0" y="3326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1917" y="4994710"/>
            <a:ext cx="5000838" cy="2908437"/>
          </a:xfrm>
          <a:custGeom>
            <a:avLst/>
            <a:gdLst/>
            <a:ahLst/>
            <a:cxnLst/>
            <a:rect r="r" b="b" t="t" l="l"/>
            <a:pathLst>
              <a:path h="2908437" w="5000838">
                <a:moveTo>
                  <a:pt x="0" y="0"/>
                </a:moveTo>
                <a:lnTo>
                  <a:pt x="5000839" y="0"/>
                </a:lnTo>
                <a:lnTo>
                  <a:pt x="5000839" y="2908437"/>
                </a:lnTo>
                <a:lnTo>
                  <a:pt x="0" y="290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52310" y="8554667"/>
            <a:ext cx="12785755" cy="1546226"/>
          </a:xfrm>
          <a:custGeom>
            <a:avLst/>
            <a:gdLst/>
            <a:ahLst/>
            <a:cxnLst/>
            <a:rect r="r" b="b" t="t" l="l"/>
            <a:pathLst>
              <a:path h="1546226" w="12785755">
                <a:moveTo>
                  <a:pt x="0" y="0"/>
                </a:moveTo>
                <a:lnTo>
                  <a:pt x="12785755" y="0"/>
                </a:lnTo>
                <a:lnTo>
                  <a:pt x="12785755" y="1546226"/>
                </a:lnTo>
                <a:lnTo>
                  <a:pt x="0" y="1546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52310" y="5276926"/>
            <a:ext cx="3348314" cy="1172332"/>
          </a:xfrm>
          <a:custGeom>
            <a:avLst/>
            <a:gdLst/>
            <a:ahLst/>
            <a:cxnLst/>
            <a:rect r="r" b="b" t="t" l="l"/>
            <a:pathLst>
              <a:path h="1172332" w="3348314">
                <a:moveTo>
                  <a:pt x="0" y="0"/>
                </a:moveTo>
                <a:lnTo>
                  <a:pt x="3348314" y="0"/>
                </a:lnTo>
                <a:lnTo>
                  <a:pt x="3348314" y="1172332"/>
                </a:lnTo>
                <a:lnTo>
                  <a:pt x="0" y="11723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48731" y="2429496"/>
            <a:ext cx="5701153" cy="4019432"/>
          </a:xfrm>
          <a:custGeom>
            <a:avLst/>
            <a:gdLst/>
            <a:ahLst/>
            <a:cxnLst/>
            <a:rect r="r" b="b" t="t" l="l"/>
            <a:pathLst>
              <a:path h="4019432" w="5701153">
                <a:moveTo>
                  <a:pt x="0" y="0"/>
                </a:moveTo>
                <a:lnTo>
                  <a:pt x="5701152" y="0"/>
                </a:lnTo>
                <a:lnTo>
                  <a:pt x="5701152" y="4019432"/>
                </a:lnTo>
                <a:lnTo>
                  <a:pt x="0" y="4019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11089" y="6991810"/>
            <a:ext cx="13276911" cy="1390770"/>
          </a:xfrm>
          <a:custGeom>
            <a:avLst/>
            <a:gdLst/>
            <a:ahLst/>
            <a:cxnLst/>
            <a:rect r="r" b="b" t="t" l="l"/>
            <a:pathLst>
              <a:path h="1390770" w="13276911">
                <a:moveTo>
                  <a:pt x="0" y="0"/>
                </a:moveTo>
                <a:lnTo>
                  <a:pt x="13276911" y="0"/>
                </a:lnTo>
                <a:lnTo>
                  <a:pt x="13276911" y="1390769"/>
                </a:lnTo>
                <a:lnTo>
                  <a:pt x="0" y="1390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DTO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3382" y="1216225"/>
            <a:ext cx="5759795" cy="8781685"/>
          </a:xfrm>
          <a:custGeom>
            <a:avLst/>
            <a:gdLst/>
            <a:ahLst/>
            <a:cxnLst/>
            <a:rect r="r" b="b" t="t" l="l"/>
            <a:pathLst>
              <a:path h="8781685" w="5759795">
                <a:moveTo>
                  <a:pt x="0" y="0"/>
                </a:moveTo>
                <a:lnTo>
                  <a:pt x="5759795" y="0"/>
                </a:lnTo>
                <a:lnTo>
                  <a:pt x="5759795" y="8781684"/>
                </a:lnTo>
                <a:lnTo>
                  <a:pt x="0" y="878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8637" y="1342272"/>
            <a:ext cx="10400663" cy="8655637"/>
          </a:xfrm>
          <a:custGeom>
            <a:avLst/>
            <a:gdLst/>
            <a:ahLst/>
            <a:cxnLst/>
            <a:rect r="r" b="b" t="t" l="l"/>
            <a:pathLst>
              <a:path h="8655637" w="10400663">
                <a:moveTo>
                  <a:pt x="0" y="0"/>
                </a:moveTo>
                <a:lnTo>
                  <a:pt x="10400663" y="0"/>
                </a:lnTo>
                <a:lnTo>
                  <a:pt x="10400663" y="8655637"/>
                </a:lnTo>
                <a:lnTo>
                  <a:pt x="0" y="8655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DAO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433" y="1342272"/>
            <a:ext cx="8467863" cy="8791197"/>
          </a:xfrm>
          <a:custGeom>
            <a:avLst/>
            <a:gdLst/>
            <a:ahLst/>
            <a:cxnLst/>
            <a:rect r="r" b="b" t="t" l="l"/>
            <a:pathLst>
              <a:path h="8791197" w="8467863">
                <a:moveTo>
                  <a:pt x="0" y="0"/>
                </a:moveTo>
                <a:lnTo>
                  <a:pt x="8467863" y="0"/>
                </a:lnTo>
                <a:lnTo>
                  <a:pt x="8467863" y="8791198"/>
                </a:lnTo>
                <a:lnTo>
                  <a:pt x="0" y="8791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7913" y="2901360"/>
            <a:ext cx="11988122" cy="4863474"/>
          </a:xfrm>
          <a:custGeom>
            <a:avLst/>
            <a:gdLst/>
            <a:ahLst/>
            <a:cxnLst/>
            <a:rect r="r" b="b" t="t" l="l"/>
            <a:pathLst>
              <a:path h="4863474" w="11988122">
                <a:moveTo>
                  <a:pt x="0" y="0"/>
                </a:moveTo>
                <a:lnTo>
                  <a:pt x="11988122" y="0"/>
                </a:lnTo>
                <a:lnTo>
                  <a:pt x="11988122" y="4863474"/>
                </a:lnTo>
                <a:lnTo>
                  <a:pt x="0" y="4863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DAO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85170"/>
            <a:ext cx="7291333" cy="8450220"/>
          </a:xfrm>
          <a:custGeom>
            <a:avLst/>
            <a:gdLst/>
            <a:ahLst/>
            <a:cxnLst/>
            <a:rect r="r" b="b" t="t" l="l"/>
            <a:pathLst>
              <a:path h="8450220" w="7291333">
                <a:moveTo>
                  <a:pt x="0" y="0"/>
                </a:moveTo>
                <a:lnTo>
                  <a:pt x="7291333" y="0"/>
                </a:lnTo>
                <a:lnTo>
                  <a:pt x="7291333" y="8450220"/>
                </a:lnTo>
                <a:lnTo>
                  <a:pt x="0" y="8450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485170"/>
            <a:ext cx="8104453" cy="8450220"/>
          </a:xfrm>
          <a:custGeom>
            <a:avLst/>
            <a:gdLst/>
            <a:ahLst/>
            <a:cxnLst/>
            <a:rect r="r" b="b" t="t" l="l"/>
            <a:pathLst>
              <a:path h="8450220" w="8104453">
                <a:moveTo>
                  <a:pt x="0" y="0"/>
                </a:moveTo>
                <a:lnTo>
                  <a:pt x="8104453" y="0"/>
                </a:lnTo>
                <a:lnTo>
                  <a:pt x="8104453" y="8450220"/>
                </a:lnTo>
                <a:lnTo>
                  <a:pt x="0" y="8450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DAO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433" y="1342272"/>
            <a:ext cx="14398365" cy="8737325"/>
          </a:xfrm>
          <a:custGeom>
            <a:avLst/>
            <a:gdLst/>
            <a:ahLst/>
            <a:cxnLst/>
            <a:rect r="r" b="b" t="t" l="l"/>
            <a:pathLst>
              <a:path h="8737325" w="14398365">
                <a:moveTo>
                  <a:pt x="0" y="0"/>
                </a:moveTo>
                <a:lnTo>
                  <a:pt x="14398365" y="0"/>
                </a:lnTo>
                <a:lnTo>
                  <a:pt x="14398365" y="8737325"/>
                </a:lnTo>
                <a:lnTo>
                  <a:pt x="0" y="873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18506" y="2361272"/>
            <a:ext cx="5674342" cy="7718325"/>
          </a:xfrm>
          <a:custGeom>
            <a:avLst/>
            <a:gdLst/>
            <a:ahLst/>
            <a:cxnLst/>
            <a:rect r="r" b="b" t="t" l="l"/>
            <a:pathLst>
              <a:path h="7718325" w="5674342">
                <a:moveTo>
                  <a:pt x="0" y="0"/>
                </a:moveTo>
                <a:lnTo>
                  <a:pt x="5674341" y="0"/>
                </a:lnTo>
                <a:lnTo>
                  <a:pt x="5674341" y="7718325"/>
                </a:lnTo>
                <a:lnTo>
                  <a:pt x="0" y="7718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DAO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433" y="1216225"/>
            <a:ext cx="7676432" cy="8859474"/>
          </a:xfrm>
          <a:custGeom>
            <a:avLst/>
            <a:gdLst/>
            <a:ahLst/>
            <a:cxnLst/>
            <a:rect r="r" b="b" t="t" l="l"/>
            <a:pathLst>
              <a:path h="8859474" w="7676432">
                <a:moveTo>
                  <a:pt x="0" y="0"/>
                </a:moveTo>
                <a:lnTo>
                  <a:pt x="7676432" y="0"/>
                </a:lnTo>
                <a:lnTo>
                  <a:pt x="7676432" y="8859474"/>
                </a:lnTo>
                <a:lnTo>
                  <a:pt x="0" y="8859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56942" y="1550137"/>
            <a:ext cx="7592222" cy="8402168"/>
          </a:xfrm>
          <a:custGeom>
            <a:avLst/>
            <a:gdLst/>
            <a:ahLst/>
            <a:cxnLst/>
            <a:rect r="r" b="b" t="t" l="l"/>
            <a:pathLst>
              <a:path h="8402168" w="7592222">
                <a:moveTo>
                  <a:pt x="0" y="0"/>
                </a:moveTo>
                <a:lnTo>
                  <a:pt x="7592222" y="0"/>
                </a:lnTo>
                <a:lnTo>
                  <a:pt x="7592222" y="8402168"/>
                </a:lnTo>
                <a:lnTo>
                  <a:pt x="0" y="8402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DAO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219" y="1448936"/>
            <a:ext cx="9784027" cy="8286226"/>
          </a:xfrm>
          <a:custGeom>
            <a:avLst/>
            <a:gdLst/>
            <a:ahLst/>
            <a:cxnLst/>
            <a:rect r="r" b="b" t="t" l="l"/>
            <a:pathLst>
              <a:path h="8286226" w="9784027">
                <a:moveTo>
                  <a:pt x="0" y="0"/>
                </a:moveTo>
                <a:lnTo>
                  <a:pt x="9784028" y="0"/>
                </a:lnTo>
                <a:lnTo>
                  <a:pt x="9784028" y="8286225"/>
                </a:lnTo>
                <a:lnTo>
                  <a:pt x="0" y="8286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05339" y="1448936"/>
            <a:ext cx="5653961" cy="8286226"/>
          </a:xfrm>
          <a:custGeom>
            <a:avLst/>
            <a:gdLst/>
            <a:ahLst/>
            <a:cxnLst/>
            <a:rect r="r" b="b" t="t" l="l"/>
            <a:pathLst>
              <a:path h="8286226" w="5653961">
                <a:moveTo>
                  <a:pt x="0" y="0"/>
                </a:moveTo>
                <a:lnTo>
                  <a:pt x="5653961" y="0"/>
                </a:lnTo>
                <a:lnTo>
                  <a:pt x="5653961" y="8286225"/>
                </a:lnTo>
                <a:lnTo>
                  <a:pt x="0" y="828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03563" y="7072507"/>
            <a:ext cx="5701777" cy="2662654"/>
          </a:xfrm>
          <a:custGeom>
            <a:avLst/>
            <a:gdLst/>
            <a:ahLst/>
            <a:cxnLst/>
            <a:rect r="r" b="b" t="t" l="l"/>
            <a:pathLst>
              <a:path h="2662654" w="5701777">
                <a:moveTo>
                  <a:pt x="0" y="0"/>
                </a:moveTo>
                <a:lnTo>
                  <a:pt x="5701776" y="0"/>
                </a:lnTo>
                <a:lnTo>
                  <a:pt x="5701776" y="2662654"/>
                </a:lnTo>
                <a:lnTo>
                  <a:pt x="0" y="2662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DAO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2242" y="1216225"/>
            <a:ext cx="4922250" cy="8805270"/>
          </a:xfrm>
          <a:custGeom>
            <a:avLst/>
            <a:gdLst/>
            <a:ahLst/>
            <a:cxnLst/>
            <a:rect r="r" b="b" t="t" l="l"/>
            <a:pathLst>
              <a:path h="8805270" w="4922250">
                <a:moveTo>
                  <a:pt x="0" y="0"/>
                </a:moveTo>
                <a:lnTo>
                  <a:pt x="4922250" y="0"/>
                </a:lnTo>
                <a:lnTo>
                  <a:pt x="4922250" y="8805269"/>
                </a:lnTo>
                <a:lnTo>
                  <a:pt x="0" y="8805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21149" y="1216225"/>
            <a:ext cx="4730967" cy="8805270"/>
          </a:xfrm>
          <a:custGeom>
            <a:avLst/>
            <a:gdLst/>
            <a:ahLst/>
            <a:cxnLst/>
            <a:rect r="r" b="b" t="t" l="l"/>
            <a:pathLst>
              <a:path h="8805270" w="4730967">
                <a:moveTo>
                  <a:pt x="0" y="0"/>
                </a:moveTo>
                <a:lnTo>
                  <a:pt x="4730967" y="0"/>
                </a:lnTo>
                <a:lnTo>
                  <a:pt x="4730967" y="8805269"/>
                </a:lnTo>
                <a:lnTo>
                  <a:pt x="0" y="8805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54774" y="2608231"/>
            <a:ext cx="11171261" cy="7286403"/>
          </a:xfrm>
          <a:custGeom>
            <a:avLst/>
            <a:gdLst/>
            <a:ahLst/>
            <a:cxnLst/>
            <a:rect r="r" b="b" t="t" l="l"/>
            <a:pathLst>
              <a:path h="7286403" w="11171261">
                <a:moveTo>
                  <a:pt x="0" y="0"/>
                </a:moveTo>
                <a:lnTo>
                  <a:pt x="11171261" y="0"/>
                </a:lnTo>
                <a:lnTo>
                  <a:pt x="11171261" y="7286403"/>
                </a:lnTo>
                <a:lnTo>
                  <a:pt x="0" y="7286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memService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88624" y="1597427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TrainView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7938" cy="10455529"/>
            <a:chOff x="0" y="0"/>
            <a:chExt cx="1902386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386" cy="3148250"/>
            </a:xfrm>
            <a:custGeom>
              <a:avLst/>
              <a:gdLst/>
              <a:ahLst/>
              <a:cxnLst/>
              <a:rect r="r" b="b" t="t" l="l"/>
              <a:pathLst>
                <a:path h="3148250" w="1902386">
                  <a:moveTo>
                    <a:pt x="0" y="0"/>
                  </a:moveTo>
                  <a:lnTo>
                    <a:pt x="1902386" y="0"/>
                  </a:lnTo>
                  <a:lnTo>
                    <a:pt x="1902386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2136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02386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8709731" y="2991225"/>
            <a:ext cx="6744045" cy="23812"/>
          </a:xfrm>
          <a:prstGeom prst="line">
            <a:avLst/>
          </a:prstGeom>
          <a:ln cap="flat" w="4762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896573" y="2344478"/>
            <a:ext cx="3124200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</a:rPr>
              <a:t>01.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9204" y="3214264"/>
            <a:ext cx="6189494" cy="100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latin typeface="210 디딤명조 Bold"/>
                <a:ea typeface="210 디딤명조 Bold"/>
              </a:rPr>
              <a:t>Oracle DB를 기반으로 CRUD를 구현하고</a:t>
            </a:r>
          </a:p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latin typeface="210 디딤명조 Bold"/>
                <a:ea typeface="210 디딤명조 Bold"/>
              </a:rPr>
              <a:t>JAVA,SQL을 사용한 콘솔 프로그램을 만들어 봄으로써 기본적인 프로그램 구조를 이해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300" y="2723110"/>
            <a:ext cx="469550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295400" indent="-647700" lvl="1">
              <a:lnSpc>
                <a:spcPts val="8400"/>
              </a:lnSpc>
              <a:buAutoNum type="arabicPeriod" startAt="1"/>
            </a:pPr>
            <a:r>
              <a:rPr lang="en-US" sz="6000">
                <a:solidFill>
                  <a:srgbClr val="FFFFFF"/>
                </a:solidFill>
                <a:ea typeface="Nanum Myeongjo Bold Bold"/>
              </a:rPr>
              <a:t>개발 목적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5398" y="2338133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Nanum Myeongjo Bold"/>
              </a:rPr>
              <a:t>Development Purpose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6573" y="5974416"/>
            <a:ext cx="3124200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</a:rPr>
              <a:t>02.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709647" y="6618650"/>
            <a:ext cx="6744129" cy="0"/>
          </a:xfrm>
          <a:prstGeom prst="line">
            <a:avLst/>
          </a:prstGeom>
          <a:ln cap="flat" w="4762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9029204" y="6813913"/>
            <a:ext cx="6189494" cy="1335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ea typeface="210 디딤명조 Bold"/>
              </a:rPr>
              <a:t>필라테스 수업 특성 상 여러 명의 강사가 있고 회원들은 </a:t>
            </a:r>
          </a:p>
          <a:p>
            <a:pPr algn="ctr">
              <a:lnSpc>
                <a:spcPts val="2640"/>
              </a:lnSpc>
            </a:pPr>
            <a:r>
              <a:rPr lang="en-US" sz="1899" spc="87">
                <a:solidFill>
                  <a:srgbClr val="222222"/>
                </a:solidFill>
                <a:ea typeface="210 디딤명조 Bold"/>
              </a:rPr>
              <a:t>원하는 기구와 강사를 선정해서 수업을 들을 수 있기 때문에 회원의 효율적인 예약 관리를 위해 프로그램을 제작</a:t>
            </a:r>
          </a:p>
          <a:p>
            <a:pPr algn="ctr">
              <a:lnSpc>
                <a:spcPts val="2640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433" y="1028700"/>
            <a:ext cx="7864075" cy="8926571"/>
          </a:xfrm>
          <a:custGeom>
            <a:avLst/>
            <a:gdLst/>
            <a:ahLst/>
            <a:cxnLst/>
            <a:rect r="r" b="b" t="t" l="l"/>
            <a:pathLst>
              <a:path h="8926571" w="7864075">
                <a:moveTo>
                  <a:pt x="0" y="0"/>
                </a:moveTo>
                <a:lnTo>
                  <a:pt x="7864075" y="0"/>
                </a:lnTo>
                <a:lnTo>
                  <a:pt x="7864075" y="8926571"/>
                </a:lnTo>
                <a:lnTo>
                  <a:pt x="0" y="8926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61392" y="1475276"/>
            <a:ext cx="8159223" cy="8612998"/>
          </a:xfrm>
          <a:custGeom>
            <a:avLst/>
            <a:gdLst/>
            <a:ahLst/>
            <a:cxnLst/>
            <a:rect r="r" b="b" t="t" l="l"/>
            <a:pathLst>
              <a:path h="8612998" w="8159223">
                <a:moveTo>
                  <a:pt x="0" y="0"/>
                </a:moveTo>
                <a:lnTo>
                  <a:pt x="8159224" y="0"/>
                </a:lnTo>
                <a:lnTo>
                  <a:pt x="8159224" y="8612998"/>
                </a:lnTo>
                <a:lnTo>
                  <a:pt x="0" y="8612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TrainController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9028" y="1216225"/>
            <a:ext cx="6783435" cy="8790777"/>
          </a:xfrm>
          <a:custGeom>
            <a:avLst/>
            <a:gdLst/>
            <a:ahLst/>
            <a:cxnLst/>
            <a:rect r="r" b="b" t="t" l="l"/>
            <a:pathLst>
              <a:path h="8790777" w="6783435">
                <a:moveTo>
                  <a:pt x="0" y="0"/>
                </a:moveTo>
                <a:lnTo>
                  <a:pt x="6783435" y="0"/>
                </a:lnTo>
                <a:lnTo>
                  <a:pt x="6783435" y="8790777"/>
                </a:lnTo>
                <a:lnTo>
                  <a:pt x="0" y="8790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2463" y="1342272"/>
            <a:ext cx="9886837" cy="8633037"/>
          </a:xfrm>
          <a:custGeom>
            <a:avLst/>
            <a:gdLst/>
            <a:ahLst/>
            <a:cxnLst/>
            <a:rect r="r" b="b" t="t" l="l"/>
            <a:pathLst>
              <a:path h="8633037" w="9886837">
                <a:moveTo>
                  <a:pt x="0" y="0"/>
                </a:moveTo>
                <a:lnTo>
                  <a:pt x="9886837" y="0"/>
                </a:lnTo>
                <a:lnTo>
                  <a:pt x="9886837" y="8633037"/>
                </a:lnTo>
                <a:lnTo>
                  <a:pt x="0" y="8633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TrainController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175" y="1090177"/>
            <a:ext cx="7335686" cy="8987937"/>
          </a:xfrm>
          <a:custGeom>
            <a:avLst/>
            <a:gdLst/>
            <a:ahLst/>
            <a:cxnLst/>
            <a:rect r="r" b="b" t="t" l="l"/>
            <a:pathLst>
              <a:path h="8987937" w="7335686">
                <a:moveTo>
                  <a:pt x="0" y="0"/>
                </a:moveTo>
                <a:lnTo>
                  <a:pt x="7335686" y="0"/>
                </a:lnTo>
                <a:lnTo>
                  <a:pt x="7335686" y="8987937"/>
                </a:lnTo>
                <a:lnTo>
                  <a:pt x="0" y="8987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16174" y="1090177"/>
            <a:ext cx="7455652" cy="8735842"/>
          </a:xfrm>
          <a:custGeom>
            <a:avLst/>
            <a:gdLst/>
            <a:ahLst/>
            <a:cxnLst/>
            <a:rect r="r" b="b" t="t" l="l"/>
            <a:pathLst>
              <a:path h="8735842" w="7455652">
                <a:moveTo>
                  <a:pt x="0" y="0"/>
                </a:moveTo>
                <a:lnTo>
                  <a:pt x="7455652" y="0"/>
                </a:lnTo>
                <a:lnTo>
                  <a:pt x="7455652" y="8735842"/>
                </a:lnTo>
                <a:lnTo>
                  <a:pt x="0" y="8735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75433" y="2051390"/>
            <a:ext cx="6950602" cy="6558517"/>
          </a:xfrm>
          <a:custGeom>
            <a:avLst/>
            <a:gdLst/>
            <a:ahLst/>
            <a:cxnLst/>
            <a:rect r="r" b="b" t="t" l="l"/>
            <a:pathLst>
              <a:path h="6558517" w="6950602">
                <a:moveTo>
                  <a:pt x="0" y="0"/>
                </a:moveTo>
                <a:lnTo>
                  <a:pt x="6950602" y="0"/>
                </a:lnTo>
                <a:lnTo>
                  <a:pt x="6950602" y="6558517"/>
                </a:lnTo>
                <a:lnTo>
                  <a:pt x="0" y="6558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34464" y="42427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ea typeface="Nanum Myeongjo Bold Bold"/>
              </a:rPr>
              <a:t>소스코드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39883" y="1042552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SOURCE CODE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1433" y="255152"/>
            <a:ext cx="529168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22222"/>
                </a:solidFill>
                <a:latin typeface="Nanum Myeongjo Bold Bold"/>
              </a:rPr>
              <a:t>TrainController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08204" y="3289300"/>
            <a:ext cx="667159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222222"/>
                </a:solidFill>
                <a:ea typeface="Nanum Myeongjo Bold"/>
              </a:rPr>
              <a:t>감사합니다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03344" y="4984778"/>
            <a:ext cx="60813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4AA9"/>
                </a:solidFill>
                <a:latin typeface="Nanum Myeongjo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2253" y="3495891"/>
            <a:ext cx="7693857" cy="6148569"/>
            <a:chOff x="0" y="0"/>
            <a:chExt cx="2026366" cy="1619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6366" cy="1619376"/>
            </a:xfrm>
            <a:custGeom>
              <a:avLst/>
              <a:gdLst/>
              <a:ahLst/>
              <a:cxnLst/>
              <a:rect r="r" b="b" t="t" l="l"/>
              <a:pathLst>
                <a:path h="1619376" w="2026366">
                  <a:moveTo>
                    <a:pt x="51319" y="0"/>
                  </a:moveTo>
                  <a:lnTo>
                    <a:pt x="1975047" y="0"/>
                  </a:lnTo>
                  <a:cubicBezTo>
                    <a:pt x="1988658" y="0"/>
                    <a:pt x="2001711" y="5407"/>
                    <a:pt x="2011335" y="15031"/>
                  </a:cubicBezTo>
                  <a:cubicBezTo>
                    <a:pt x="2020959" y="24655"/>
                    <a:pt x="2026366" y="37708"/>
                    <a:pt x="2026366" y="51319"/>
                  </a:cubicBezTo>
                  <a:lnTo>
                    <a:pt x="2026366" y="1568058"/>
                  </a:lnTo>
                  <a:cubicBezTo>
                    <a:pt x="2026366" y="1596400"/>
                    <a:pt x="2003390" y="1619376"/>
                    <a:pt x="1975047" y="1619376"/>
                  </a:cubicBezTo>
                  <a:lnTo>
                    <a:pt x="51319" y="1619376"/>
                  </a:lnTo>
                  <a:cubicBezTo>
                    <a:pt x="37708" y="1619376"/>
                    <a:pt x="24655" y="1613969"/>
                    <a:pt x="15031" y="1604345"/>
                  </a:cubicBezTo>
                  <a:cubicBezTo>
                    <a:pt x="5407" y="1594721"/>
                    <a:pt x="0" y="1581668"/>
                    <a:pt x="0" y="1568058"/>
                  </a:cubicBezTo>
                  <a:lnTo>
                    <a:pt x="0" y="51319"/>
                  </a:lnTo>
                  <a:cubicBezTo>
                    <a:pt x="0" y="37708"/>
                    <a:pt x="5407" y="24655"/>
                    <a:pt x="15031" y="15031"/>
                  </a:cubicBezTo>
                  <a:cubicBezTo>
                    <a:pt x="24655" y="5407"/>
                    <a:pt x="37708" y="0"/>
                    <a:pt x="51319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026366" cy="167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841769"/>
            <a:ext cx="3115586" cy="311557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2962" t="0" r="-2296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568741" y="5841769"/>
            <a:ext cx="3115586" cy="311557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8709" t="0" r="-38709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271578" y="3495891"/>
            <a:ext cx="8610587" cy="6148569"/>
            <a:chOff x="0" y="0"/>
            <a:chExt cx="2267809" cy="16193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7809" cy="1619376"/>
            </a:xfrm>
            <a:custGeom>
              <a:avLst/>
              <a:gdLst/>
              <a:ahLst/>
              <a:cxnLst/>
              <a:rect r="r" b="b" t="t" l="l"/>
              <a:pathLst>
                <a:path h="1619376" w="2267809">
                  <a:moveTo>
                    <a:pt x="45855" y="0"/>
                  </a:moveTo>
                  <a:lnTo>
                    <a:pt x="2221954" y="0"/>
                  </a:lnTo>
                  <a:cubicBezTo>
                    <a:pt x="2247279" y="0"/>
                    <a:pt x="2267809" y="20530"/>
                    <a:pt x="2267809" y="45855"/>
                  </a:cubicBezTo>
                  <a:lnTo>
                    <a:pt x="2267809" y="1573521"/>
                  </a:lnTo>
                  <a:cubicBezTo>
                    <a:pt x="2267809" y="1585683"/>
                    <a:pt x="2262978" y="1597346"/>
                    <a:pt x="2254378" y="1605946"/>
                  </a:cubicBezTo>
                  <a:cubicBezTo>
                    <a:pt x="2245779" y="1614545"/>
                    <a:pt x="2234115" y="1619376"/>
                    <a:pt x="2221954" y="1619376"/>
                  </a:cubicBezTo>
                  <a:lnTo>
                    <a:pt x="45855" y="1619376"/>
                  </a:lnTo>
                  <a:cubicBezTo>
                    <a:pt x="33693" y="1619376"/>
                    <a:pt x="22030" y="1614545"/>
                    <a:pt x="13431" y="1605946"/>
                  </a:cubicBezTo>
                  <a:cubicBezTo>
                    <a:pt x="4831" y="1597346"/>
                    <a:pt x="0" y="1585683"/>
                    <a:pt x="0" y="1573521"/>
                  </a:cubicBezTo>
                  <a:lnTo>
                    <a:pt x="0" y="45855"/>
                  </a:lnTo>
                  <a:cubicBezTo>
                    <a:pt x="0" y="33693"/>
                    <a:pt x="4831" y="22030"/>
                    <a:pt x="13431" y="13431"/>
                  </a:cubicBezTo>
                  <a:cubicBezTo>
                    <a:pt x="22030" y="4831"/>
                    <a:pt x="33693" y="0"/>
                    <a:pt x="45855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267809" cy="16765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315438" y="5841769"/>
            <a:ext cx="3115586" cy="3115574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784" t="0" r="-1678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005351" y="5841769"/>
            <a:ext cx="3115586" cy="3115574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8333" t="0" r="-18333" b="0"/>
              </a:stretch>
            </a:blipFill>
          </p:spPr>
        </p:sp>
      </p:grpSp>
      <p:sp>
        <p:nvSpPr>
          <p:cNvPr name="AutoShape 16" id="16"/>
          <p:cNvSpPr/>
          <p:nvPr/>
        </p:nvSpPr>
        <p:spPr>
          <a:xfrm>
            <a:off x="8787122" y="873730"/>
            <a:ext cx="0" cy="8770730"/>
          </a:xfrm>
          <a:prstGeom prst="line">
            <a:avLst/>
          </a:prstGeom>
          <a:ln cap="flat" w="47625">
            <a:solidFill>
              <a:srgbClr val="C0D7F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0315438" y="5841769"/>
            <a:ext cx="3115586" cy="3115574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4568741" y="5841769"/>
            <a:ext cx="3115586" cy="3115574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4072" t="0" r="-34072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28700" y="5841769"/>
            <a:ext cx="3115586" cy="3115574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5184" t="0" r="-15184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677126" y="1421053"/>
            <a:ext cx="4934321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Nanum Myeongjo Bold Bold"/>
              </a:rPr>
              <a:t>개발 환경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19914" y="405227"/>
            <a:ext cx="648745" cy="59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8">
                <a:solidFill>
                  <a:srgbClr val="FFFFFF"/>
                </a:solidFill>
                <a:latin typeface="Nanum Myeongjo Bold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85030" y="1122356"/>
            <a:ext cx="2718513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Nanum Myeongjo"/>
              </a:rPr>
              <a:t>Development Environment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7267" y="4075527"/>
            <a:ext cx="5594038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99" spc="409">
                <a:solidFill>
                  <a:srgbClr val="000000"/>
                </a:solidFill>
                <a:latin typeface="210 빛글"/>
              </a:rPr>
              <a:t>[ </a:t>
            </a:r>
            <a:r>
              <a:rPr lang="en-US" sz="2199" spc="409">
                <a:solidFill>
                  <a:srgbClr val="000000"/>
                </a:solidFill>
                <a:latin typeface="210 빛글"/>
                <a:ea typeface="210 빛글"/>
              </a:rPr>
              <a:t>개발 언어 ]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04543" y="4075527"/>
            <a:ext cx="5594038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99" spc="409">
                <a:solidFill>
                  <a:srgbClr val="000000"/>
                </a:solidFill>
                <a:latin typeface="210 빛글"/>
              </a:rPr>
              <a:t>[ </a:t>
            </a:r>
            <a:r>
              <a:rPr lang="en-US" sz="2199" spc="409">
                <a:solidFill>
                  <a:srgbClr val="000000"/>
                </a:solidFill>
                <a:latin typeface="210 빛글"/>
                <a:ea typeface="210 빛글"/>
              </a:rPr>
              <a:t>개발 툴 ]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04543" y="1973001"/>
            <a:ext cx="5594038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199" spc="409">
                <a:solidFill>
                  <a:srgbClr val="FFFFFF"/>
                </a:solidFill>
                <a:latin typeface="210 빛글"/>
                <a:ea typeface="210 빛글"/>
              </a:rPr>
              <a:t>[ 데이터베이스]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7267" y="4701294"/>
            <a:ext cx="5594038" cy="33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1906" spc="87">
                <a:solidFill>
                  <a:srgbClr val="000000"/>
                </a:solidFill>
                <a:latin typeface="210 빛글"/>
              </a:rPr>
              <a:t>Java / SQL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04543" y="4534606"/>
            <a:ext cx="5594038" cy="66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1906" spc="87">
                <a:solidFill>
                  <a:srgbClr val="000000"/>
                </a:solidFill>
                <a:latin typeface="210 빛글"/>
              </a:rPr>
              <a:t>Eclipse</a:t>
            </a:r>
          </a:p>
          <a:p>
            <a:pPr algn="ctr">
              <a:lnSpc>
                <a:spcPts val="2650"/>
              </a:lnSpc>
            </a:pPr>
            <a:r>
              <a:rPr lang="en-US" sz="1906" spc="87">
                <a:solidFill>
                  <a:srgbClr val="000000"/>
                </a:solidFill>
                <a:latin typeface="210 빛글"/>
              </a:rPr>
              <a:t>Oracle Sql Developer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04543" y="2473538"/>
            <a:ext cx="5594038" cy="33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0"/>
              </a:lnSpc>
            </a:pPr>
            <a:r>
              <a:rPr lang="en-US" sz="1906" spc="87">
                <a:solidFill>
                  <a:srgbClr val="FFFFFF"/>
                </a:solidFill>
                <a:latin typeface="210 빛글"/>
              </a:rPr>
              <a:t>Oracle 11g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95708"/>
            <a:ext cx="247052" cy="24705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4978144"/>
            <a:ext cx="247052" cy="24705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6464493"/>
            <a:ext cx="247052" cy="24705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7950843"/>
            <a:ext cx="247052" cy="24705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217950" y="2167321"/>
            <a:ext cx="13041350" cy="7702435"/>
          </a:xfrm>
          <a:custGeom>
            <a:avLst/>
            <a:gdLst/>
            <a:ahLst/>
            <a:cxnLst/>
            <a:rect r="r" b="b" t="t" l="l"/>
            <a:pathLst>
              <a:path h="7702435" w="13041350">
                <a:moveTo>
                  <a:pt x="0" y="0"/>
                </a:moveTo>
                <a:lnTo>
                  <a:pt x="13041350" y="0"/>
                </a:lnTo>
                <a:lnTo>
                  <a:pt x="13041350" y="7702435"/>
                </a:lnTo>
                <a:lnTo>
                  <a:pt x="0" y="7702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28575" cap="rnd">
            <a:solidFill>
              <a:srgbClr val="204AA9"/>
            </a:solidFill>
            <a:prstDash val="lgDash"/>
            <a:round/>
          </a:ln>
        </p:spPr>
      </p:sp>
      <p:sp>
        <p:nvSpPr>
          <p:cNvPr name="TextBox 11" id="11"/>
          <p:cNvSpPr txBox="true"/>
          <p:nvPr/>
        </p:nvSpPr>
        <p:spPr>
          <a:xfrm rot="0">
            <a:off x="5781996" y="658826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latin typeface="Nanum Myeongjo Bold Bold"/>
                <a:ea typeface="Nanum Myeongjo Bold Bold"/>
              </a:rPr>
              <a:t>3. 테이블 구조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87416" y="303199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TABLE STRUCTOR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4319" y="3395172"/>
            <a:ext cx="2222439" cy="40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6"/>
              </a:lnSpc>
            </a:pPr>
            <a:r>
              <a:rPr lang="en-US" sz="2349" spc="108">
                <a:solidFill>
                  <a:srgbClr val="204AA9"/>
                </a:solidFill>
                <a:latin typeface="Nanum Myeongjo Bold"/>
              </a:rPr>
              <a:t>Members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4319" y="4877608"/>
            <a:ext cx="2222439" cy="40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6"/>
              </a:lnSpc>
            </a:pPr>
            <a:r>
              <a:rPr lang="en-US" sz="2349" spc="108">
                <a:solidFill>
                  <a:srgbClr val="204AA9"/>
                </a:solidFill>
                <a:latin typeface="Nanum Myeongjo Bold"/>
              </a:rPr>
              <a:t>Trainers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4319" y="6363957"/>
            <a:ext cx="2222439" cy="40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6"/>
              </a:lnSpc>
            </a:pPr>
            <a:r>
              <a:rPr lang="en-US" sz="2349" spc="108">
                <a:solidFill>
                  <a:srgbClr val="204AA9"/>
                </a:solidFill>
                <a:latin typeface="Nanum Myeongjo Bold"/>
              </a:rPr>
              <a:t>Lesson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4319" y="7850307"/>
            <a:ext cx="2222439" cy="40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6"/>
              </a:lnSpc>
            </a:pPr>
            <a:r>
              <a:rPr lang="en-US" sz="2349" spc="108">
                <a:solidFill>
                  <a:srgbClr val="204AA9"/>
                </a:solidFill>
                <a:latin typeface="Nanum Myeongjo Bold"/>
              </a:rPr>
              <a:t>Reservation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5115" y="2233987"/>
            <a:ext cx="1398430" cy="1398430"/>
          </a:xfrm>
          <a:custGeom>
            <a:avLst/>
            <a:gdLst/>
            <a:ahLst/>
            <a:cxnLst/>
            <a:rect r="r" b="b" t="t" l="l"/>
            <a:pathLst>
              <a:path h="1398430" w="1398430">
                <a:moveTo>
                  <a:pt x="0" y="0"/>
                </a:moveTo>
                <a:lnTo>
                  <a:pt x="1398430" y="0"/>
                </a:lnTo>
                <a:lnTo>
                  <a:pt x="1398430" y="1398431"/>
                </a:lnTo>
                <a:lnTo>
                  <a:pt x="0" y="139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51477" y="638491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latin typeface="Nanum Myeongjo Bold Bold"/>
                <a:ea typeface="Nanum Myeongjo Bold Bold"/>
              </a:rPr>
              <a:t>3. 시스템 구조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656897" y="314811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SYSTEM STRUCTOR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96880" y="3746718"/>
            <a:ext cx="5548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ea typeface="210 빛글"/>
              </a:rPr>
              <a:t>회원 </a:t>
            </a:r>
          </a:p>
        </p:txBody>
      </p:sp>
      <p:grpSp>
        <p:nvGrpSpPr>
          <p:cNvPr name="Group 6" id="6"/>
          <p:cNvGrpSpPr/>
          <p:nvPr/>
        </p:nvGrpSpPr>
        <p:grpSpPr>
          <a:xfrm rot="-9102">
            <a:off x="5415583" y="2469709"/>
            <a:ext cx="1827320" cy="926987"/>
            <a:chOff x="0" y="0"/>
            <a:chExt cx="487395" cy="2472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395" cy="247252"/>
            </a:xfrm>
            <a:custGeom>
              <a:avLst/>
              <a:gdLst/>
              <a:ahLst/>
              <a:cxnLst/>
              <a:rect r="r" b="b" t="t" l="l"/>
              <a:pathLst>
                <a:path h="247252" w="487395">
                  <a:moveTo>
                    <a:pt x="123626" y="0"/>
                  </a:moveTo>
                  <a:lnTo>
                    <a:pt x="363769" y="0"/>
                  </a:lnTo>
                  <a:cubicBezTo>
                    <a:pt x="432046" y="0"/>
                    <a:pt x="487395" y="55349"/>
                    <a:pt x="487395" y="123626"/>
                  </a:cubicBezTo>
                  <a:lnTo>
                    <a:pt x="487395" y="123626"/>
                  </a:lnTo>
                  <a:cubicBezTo>
                    <a:pt x="487395" y="156414"/>
                    <a:pt x="474370" y="187859"/>
                    <a:pt x="451186" y="211043"/>
                  </a:cubicBezTo>
                  <a:cubicBezTo>
                    <a:pt x="428002" y="234227"/>
                    <a:pt x="396557" y="247252"/>
                    <a:pt x="3637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8739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로그인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9102">
            <a:off x="3722934" y="4024314"/>
            <a:ext cx="1827320" cy="926987"/>
            <a:chOff x="0" y="0"/>
            <a:chExt cx="487395" cy="2472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395" cy="247252"/>
            </a:xfrm>
            <a:custGeom>
              <a:avLst/>
              <a:gdLst/>
              <a:ahLst/>
              <a:cxnLst/>
              <a:rect r="r" b="b" t="t" l="l"/>
              <a:pathLst>
                <a:path h="247252" w="487395">
                  <a:moveTo>
                    <a:pt x="123626" y="0"/>
                  </a:moveTo>
                  <a:lnTo>
                    <a:pt x="363769" y="0"/>
                  </a:lnTo>
                  <a:cubicBezTo>
                    <a:pt x="432046" y="0"/>
                    <a:pt x="487395" y="55349"/>
                    <a:pt x="487395" y="123626"/>
                  </a:cubicBezTo>
                  <a:lnTo>
                    <a:pt x="487395" y="123626"/>
                  </a:lnTo>
                  <a:cubicBezTo>
                    <a:pt x="487395" y="156414"/>
                    <a:pt x="474370" y="187859"/>
                    <a:pt x="451186" y="211043"/>
                  </a:cubicBezTo>
                  <a:cubicBezTo>
                    <a:pt x="428002" y="234227"/>
                    <a:pt x="396557" y="247252"/>
                    <a:pt x="3637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8739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회원가입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1544727" y="4488182"/>
            <a:ext cx="9525" cy="314069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3873545" y="2933202"/>
            <a:ext cx="15213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4636593" y="2933202"/>
            <a:ext cx="0" cy="10886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7244127" y="2933202"/>
            <a:ext cx="15213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-9102">
            <a:off x="8761871" y="2469709"/>
            <a:ext cx="1827320" cy="926987"/>
            <a:chOff x="0" y="0"/>
            <a:chExt cx="487395" cy="2472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7395" cy="247252"/>
            </a:xfrm>
            <a:custGeom>
              <a:avLst/>
              <a:gdLst/>
              <a:ahLst/>
              <a:cxnLst/>
              <a:rect r="r" b="b" t="t" l="l"/>
              <a:pathLst>
                <a:path h="247252" w="487395">
                  <a:moveTo>
                    <a:pt x="123626" y="0"/>
                  </a:moveTo>
                  <a:lnTo>
                    <a:pt x="363769" y="0"/>
                  </a:lnTo>
                  <a:cubicBezTo>
                    <a:pt x="432046" y="0"/>
                    <a:pt x="487395" y="55349"/>
                    <a:pt x="487395" y="123626"/>
                  </a:cubicBezTo>
                  <a:lnTo>
                    <a:pt x="487395" y="123626"/>
                  </a:lnTo>
                  <a:cubicBezTo>
                    <a:pt x="487395" y="156414"/>
                    <a:pt x="474370" y="187859"/>
                    <a:pt x="451186" y="211043"/>
                  </a:cubicBezTo>
                  <a:cubicBezTo>
                    <a:pt x="428002" y="234227"/>
                    <a:pt x="396557" y="247252"/>
                    <a:pt x="3637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48739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내 정보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7912702" y="2933202"/>
            <a:ext cx="0" cy="62074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-9102">
            <a:off x="8766671" y="7126209"/>
            <a:ext cx="1827320" cy="926987"/>
            <a:chOff x="0" y="0"/>
            <a:chExt cx="487395" cy="24725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87395" cy="247252"/>
            </a:xfrm>
            <a:custGeom>
              <a:avLst/>
              <a:gdLst/>
              <a:ahLst/>
              <a:cxnLst/>
              <a:rect r="r" b="b" t="t" l="l"/>
              <a:pathLst>
                <a:path h="247252" w="487395">
                  <a:moveTo>
                    <a:pt x="123626" y="0"/>
                  </a:moveTo>
                  <a:lnTo>
                    <a:pt x="363769" y="0"/>
                  </a:lnTo>
                  <a:cubicBezTo>
                    <a:pt x="432046" y="0"/>
                    <a:pt x="487395" y="55349"/>
                    <a:pt x="487395" y="123626"/>
                  </a:cubicBezTo>
                  <a:lnTo>
                    <a:pt x="487395" y="123626"/>
                  </a:lnTo>
                  <a:cubicBezTo>
                    <a:pt x="487395" y="156414"/>
                    <a:pt x="474370" y="187859"/>
                    <a:pt x="451186" y="211043"/>
                  </a:cubicBezTo>
                  <a:cubicBezTo>
                    <a:pt x="428002" y="234227"/>
                    <a:pt x="396557" y="247252"/>
                    <a:pt x="3637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48739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레슨 취소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-9102">
            <a:off x="8766671" y="5575262"/>
            <a:ext cx="1827320" cy="926987"/>
            <a:chOff x="0" y="0"/>
            <a:chExt cx="487395" cy="24725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7395" cy="247252"/>
            </a:xfrm>
            <a:custGeom>
              <a:avLst/>
              <a:gdLst/>
              <a:ahLst/>
              <a:cxnLst/>
              <a:rect r="r" b="b" t="t" l="l"/>
              <a:pathLst>
                <a:path h="247252" w="487395">
                  <a:moveTo>
                    <a:pt x="123626" y="0"/>
                  </a:moveTo>
                  <a:lnTo>
                    <a:pt x="363769" y="0"/>
                  </a:lnTo>
                  <a:cubicBezTo>
                    <a:pt x="432046" y="0"/>
                    <a:pt x="487395" y="55349"/>
                    <a:pt x="487395" y="123626"/>
                  </a:cubicBezTo>
                  <a:lnTo>
                    <a:pt x="487395" y="123626"/>
                  </a:lnTo>
                  <a:cubicBezTo>
                    <a:pt x="487395" y="156414"/>
                    <a:pt x="474370" y="187859"/>
                    <a:pt x="451186" y="211043"/>
                  </a:cubicBezTo>
                  <a:cubicBezTo>
                    <a:pt x="428002" y="234227"/>
                    <a:pt x="396557" y="247252"/>
                    <a:pt x="3637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48739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레슨 예약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-9102">
            <a:off x="8766670" y="4023940"/>
            <a:ext cx="2110083" cy="926987"/>
            <a:chOff x="0" y="0"/>
            <a:chExt cx="562816" cy="2472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2816" cy="247252"/>
            </a:xfrm>
            <a:custGeom>
              <a:avLst/>
              <a:gdLst/>
              <a:ahLst/>
              <a:cxnLst/>
              <a:rect r="r" b="b" t="t" l="l"/>
              <a:pathLst>
                <a:path h="247252" w="562816">
                  <a:moveTo>
                    <a:pt x="123626" y="0"/>
                  </a:moveTo>
                  <a:lnTo>
                    <a:pt x="439190" y="0"/>
                  </a:lnTo>
                  <a:cubicBezTo>
                    <a:pt x="507467" y="0"/>
                    <a:pt x="562816" y="55349"/>
                    <a:pt x="562816" y="123626"/>
                  </a:cubicBezTo>
                  <a:lnTo>
                    <a:pt x="562816" y="123626"/>
                  </a:lnTo>
                  <a:cubicBezTo>
                    <a:pt x="562816" y="156414"/>
                    <a:pt x="549791" y="187859"/>
                    <a:pt x="526607" y="211043"/>
                  </a:cubicBezTo>
                  <a:cubicBezTo>
                    <a:pt x="503422" y="234227"/>
                    <a:pt x="471977" y="247252"/>
                    <a:pt x="439190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562816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레슨 일정 조회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7912702" y="4487808"/>
            <a:ext cx="847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7912702" y="6057805"/>
            <a:ext cx="847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7917502" y="7570652"/>
            <a:ext cx="847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7917502" y="9159699"/>
            <a:ext cx="847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-9102">
            <a:off x="8761871" y="8676958"/>
            <a:ext cx="1976948" cy="926987"/>
            <a:chOff x="0" y="0"/>
            <a:chExt cx="527305" cy="24725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27305" cy="247252"/>
            </a:xfrm>
            <a:custGeom>
              <a:avLst/>
              <a:gdLst/>
              <a:ahLst/>
              <a:cxnLst/>
              <a:rect r="r" b="b" t="t" l="l"/>
              <a:pathLst>
                <a:path h="247252" w="527305">
                  <a:moveTo>
                    <a:pt x="123626" y="0"/>
                  </a:moveTo>
                  <a:lnTo>
                    <a:pt x="403679" y="0"/>
                  </a:lnTo>
                  <a:cubicBezTo>
                    <a:pt x="436467" y="0"/>
                    <a:pt x="467911" y="13025"/>
                    <a:pt x="491096" y="36209"/>
                  </a:cubicBezTo>
                  <a:cubicBezTo>
                    <a:pt x="514280" y="59394"/>
                    <a:pt x="527305" y="90838"/>
                    <a:pt x="527305" y="123626"/>
                  </a:cubicBezTo>
                  <a:lnTo>
                    <a:pt x="527305" y="123626"/>
                  </a:lnTo>
                  <a:cubicBezTo>
                    <a:pt x="527305" y="191903"/>
                    <a:pt x="471956" y="247252"/>
                    <a:pt x="40367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52730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내 정보 수정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6329243" y="3399113"/>
            <a:ext cx="19050" cy="34600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-9102">
            <a:off x="5415583" y="6861606"/>
            <a:ext cx="1827320" cy="926987"/>
            <a:chOff x="0" y="0"/>
            <a:chExt cx="487395" cy="24725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87395" cy="247252"/>
            </a:xfrm>
            <a:custGeom>
              <a:avLst/>
              <a:gdLst/>
              <a:ahLst/>
              <a:cxnLst/>
              <a:rect r="r" b="b" t="t" l="l"/>
              <a:pathLst>
                <a:path h="247252" w="487395">
                  <a:moveTo>
                    <a:pt x="123626" y="0"/>
                  </a:moveTo>
                  <a:lnTo>
                    <a:pt x="363769" y="0"/>
                  </a:lnTo>
                  <a:cubicBezTo>
                    <a:pt x="432046" y="0"/>
                    <a:pt x="487395" y="55349"/>
                    <a:pt x="487395" y="123626"/>
                  </a:cubicBezTo>
                  <a:lnTo>
                    <a:pt x="487395" y="123626"/>
                  </a:lnTo>
                  <a:cubicBezTo>
                    <a:pt x="487395" y="156414"/>
                    <a:pt x="474370" y="187859"/>
                    <a:pt x="451186" y="211043"/>
                  </a:cubicBezTo>
                  <a:cubicBezTo>
                    <a:pt x="428002" y="234227"/>
                    <a:pt x="396557" y="247252"/>
                    <a:pt x="3637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48739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로그아웃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>
            <a:off x="10877977" y="4487433"/>
            <a:ext cx="15213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-9102">
            <a:off x="12403420" y="4024689"/>
            <a:ext cx="2110083" cy="926987"/>
            <a:chOff x="0" y="0"/>
            <a:chExt cx="562816" cy="24725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62816" cy="247252"/>
            </a:xfrm>
            <a:custGeom>
              <a:avLst/>
              <a:gdLst/>
              <a:ahLst/>
              <a:cxnLst/>
              <a:rect r="r" b="b" t="t" l="l"/>
              <a:pathLst>
                <a:path h="247252" w="562816">
                  <a:moveTo>
                    <a:pt x="123626" y="0"/>
                  </a:moveTo>
                  <a:lnTo>
                    <a:pt x="439190" y="0"/>
                  </a:lnTo>
                  <a:cubicBezTo>
                    <a:pt x="507467" y="0"/>
                    <a:pt x="562816" y="55349"/>
                    <a:pt x="562816" y="123626"/>
                  </a:cubicBezTo>
                  <a:lnTo>
                    <a:pt x="562816" y="123626"/>
                  </a:lnTo>
                  <a:cubicBezTo>
                    <a:pt x="562816" y="156414"/>
                    <a:pt x="549791" y="187859"/>
                    <a:pt x="526607" y="211043"/>
                  </a:cubicBezTo>
                  <a:cubicBezTo>
                    <a:pt x="503422" y="234227"/>
                    <a:pt x="471977" y="247252"/>
                    <a:pt x="439190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562816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전체 일정 조회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-9102">
            <a:off x="12393895" y="5594796"/>
            <a:ext cx="2309544" cy="926987"/>
            <a:chOff x="0" y="0"/>
            <a:chExt cx="616017" cy="24725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16017" cy="247252"/>
            </a:xfrm>
            <a:custGeom>
              <a:avLst/>
              <a:gdLst/>
              <a:ahLst/>
              <a:cxnLst/>
              <a:rect r="r" b="b" t="t" l="l"/>
              <a:pathLst>
                <a:path h="247252" w="616017">
                  <a:moveTo>
                    <a:pt x="123626" y="0"/>
                  </a:moveTo>
                  <a:lnTo>
                    <a:pt x="492391" y="0"/>
                  </a:lnTo>
                  <a:cubicBezTo>
                    <a:pt x="560668" y="0"/>
                    <a:pt x="616017" y="55349"/>
                    <a:pt x="616017" y="123626"/>
                  </a:cubicBezTo>
                  <a:lnTo>
                    <a:pt x="616017" y="123626"/>
                  </a:lnTo>
                  <a:cubicBezTo>
                    <a:pt x="616017" y="156414"/>
                    <a:pt x="602993" y="187859"/>
                    <a:pt x="579808" y="211043"/>
                  </a:cubicBezTo>
                  <a:cubicBezTo>
                    <a:pt x="556624" y="234227"/>
                    <a:pt x="525179" y="247252"/>
                    <a:pt x="492391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616017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날짜로 일정 조회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-9102">
            <a:off x="12393894" y="7165388"/>
            <a:ext cx="2824931" cy="926987"/>
            <a:chOff x="0" y="0"/>
            <a:chExt cx="753485" cy="24725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53485" cy="247252"/>
            </a:xfrm>
            <a:custGeom>
              <a:avLst/>
              <a:gdLst/>
              <a:ahLst/>
              <a:cxnLst/>
              <a:rect r="r" b="b" t="t" l="l"/>
              <a:pathLst>
                <a:path h="247252" w="753485">
                  <a:moveTo>
                    <a:pt x="123626" y="0"/>
                  </a:moveTo>
                  <a:lnTo>
                    <a:pt x="629859" y="0"/>
                  </a:lnTo>
                  <a:cubicBezTo>
                    <a:pt x="698136" y="0"/>
                    <a:pt x="753485" y="55349"/>
                    <a:pt x="753485" y="123626"/>
                  </a:cubicBezTo>
                  <a:lnTo>
                    <a:pt x="753485" y="123626"/>
                  </a:lnTo>
                  <a:cubicBezTo>
                    <a:pt x="753485" y="191903"/>
                    <a:pt x="698136" y="247252"/>
                    <a:pt x="62985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75348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기구 종류로 일정 조회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11544727" y="6077604"/>
            <a:ext cx="847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>
            <a:off x="11544727" y="7609501"/>
            <a:ext cx="847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11525677" y="9201520"/>
            <a:ext cx="847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-9102">
            <a:off x="12365319" y="8738027"/>
            <a:ext cx="2824931" cy="926987"/>
            <a:chOff x="0" y="0"/>
            <a:chExt cx="753485" cy="24725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753485" cy="247252"/>
            </a:xfrm>
            <a:custGeom>
              <a:avLst/>
              <a:gdLst/>
              <a:ahLst/>
              <a:cxnLst/>
              <a:rect r="r" b="b" t="t" l="l"/>
              <a:pathLst>
                <a:path h="247252" w="753485">
                  <a:moveTo>
                    <a:pt x="123626" y="0"/>
                  </a:moveTo>
                  <a:lnTo>
                    <a:pt x="629859" y="0"/>
                  </a:lnTo>
                  <a:cubicBezTo>
                    <a:pt x="698136" y="0"/>
                    <a:pt x="753485" y="55349"/>
                    <a:pt x="753485" y="123626"/>
                  </a:cubicBezTo>
                  <a:lnTo>
                    <a:pt x="753485" y="123626"/>
                  </a:lnTo>
                  <a:cubicBezTo>
                    <a:pt x="753485" y="191903"/>
                    <a:pt x="698136" y="247252"/>
                    <a:pt x="62985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57150"/>
              <a:ext cx="75348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예약한 레슨 일정 조회</a:t>
              </a:r>
            </a:p>
          </p:txBody>
        </p:sp>
      </p:grpSp>
      <p:sp>
        <p:nvSpPr>
          <p:cNvPr name="AutoShape 56" id="56"/>
          <p:cNvSpPr/>
          <p:nvPr/>
        </p:nvSpPr>
        <p:spPr>
          <a:xfrm>
            <a:off x="7917502" y="8373018"/>
            <a:ext cx="36367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>
            <a:off x="11535202" y="8373018"/>
            <a:ext cx="0" cy="8285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51477" y="638491"/>
            <a:ext cx="579157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latin typeface="Nanum Myeongjo Bold Bold"/>
                <a:ea typeface="Nanum Myeongjo Bold Bold"/>
              </a:rPr>
              <a:t>3. 시스템 구조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56897" y="314811"/>
            <a:ext cx="3580732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204AA9"/>
                </a:solidFill>
                <a:latin typeface="Nanum Myeongjo Bold"/>
              </a:rPr>
              <a:t>SYSTEM STRUCTOR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245832" y="2266921"/>
            <a:ext cx="1398430" cy="1398430"/>
          </a:xfrm>
          <a:custGeom>
            <a:avLst/>
            <a:gdLst/>
            <a:ahLst/>
            <a:cxnLst/>
            <a:rect r="r" b="b" t="t" l="l"/>
            <a:pathLst>
              <a:path h="1398430" w="1398430">
                <a:moveTo>
                  <a:pt x="0" y="0"/>
                </a:moveTo>
                <a:lnTo>
                  <a:pt x="1398430" y="0"/>
                </a:lnTo>
                <a:lnTo>
                  <a:pt x="1398430" y="1398430"/>
                </a:lnTo>
                <a:lnTo>
                  <a:pt x="0" y="13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67597" y="3779651"/>
            <a:ext cx="5548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ea typeface="210 빛글"/>
              </a:rPr>
              <a:t>강사</a:t>
            </a:r>
          </a:p>
        </p:txBody>
      </p:sp>
      <p:grpSp>
        <p:nvGrpSpPr>
          <p:cNvPr name="Group 6" id="6"/>
          <p:cNvGrpSpPr/>
          <p:nvPr/>
        </p:nvGrpSpPr>
        <p:grpSpPr>
          <a:xfrm rot="-9102">
            <a:off x="7186300" y="2453084"/>
            <a:ext cx="1827320" cy="926987"/>
            <a:chOff x="0" y="0"/>
            <a:chExt cx="487395" cy="2472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395" cy="247252"/>
            </a:xfrm>
            <a:custGeom>
              <a:avLst/>
              <a:gdLst/>
              <a:ahLst/>
              <a:cxnLst/>
              <a:rect r="r" b="b" t="t" l="l"/>
              <a:pathLst>
                <a:path h="247252" w="487395">
                  <a:moveTo>
                    <a:pt x="123626" y="0"/>
                  </a:moveTo>
                  <a:lnTo>
                    <a:pt x="363769" y="0"/>
                  </a:lnTo>
                  <a:cubicBezTo>
                    <a:pt x="432046" y="0"/>
                    <a:pt x="487395" y="55349"/>
                    <a:pt x="487395" y="123626"/>
                  </a:cubicBezTo>
                  <a:lnTo>
                    <a:pt x="487395" y="123626"/>
                  </a:lnTo>
                  <a:cubicBezTo>
                    <a:pt x="487395" y="156414"/>
                    <a:pt x="474370" y="187859"/>
                    <a:pt x="451186" y="211043"/>
                  </a:cubicBezTo>
                  <a:cubicBezTo>
                    <a:pt x="428002" y="234227"/>
                    <a:pt x="396557" y="247252"/>
                    <a:pt x="3637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8739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로그인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-9102">
            <a:off x="5493651" y="4007689"/>
            <a:ext cx="1827320" cy="926987"/>
            <a:chOff x="0" y="0"/>
            <a:chExt cx="487395" cy="2472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395" cy="247252"/>
            </a:xfrm>
            <a:custGeom>
              <a:avLst/>
              <a:gdLst/>
              <a:ahLst/>
              <a:cxnLst/>
              <a:rect r="r" b="b" t="t" l="l"/>
              <a:pathLst>
                <a:path h="247252" w="487395">
                  <a:moveTo>
                    <a:pt x="123626" y="0"/>
                  </a:moveTo>
                  <a:lnTo>
                    <a:pt x="363769" y="0"/>
                  </a:lnTo>
                  <a:cubicBezTo>
                    <a:pt x="432046" y="0"/>
                    <a:pt x="487395" y="55349"/>
                    <a:pt x="487395" y="123626"/>
                  </a:cubicBezTo>
                  <a:lnTo>
                    <a:pt x="487395" y="123626"/>
                  </a:lnTo>
                  <a:cubicBezTo>
                    <a:pt x="487395" y="156414"/>
                    <a:pt x="474370" y="187859"/>
                    <a:pt x="451186" y="211043"/>
                  </a:cubicBezTo>
                  <a:cubicBezTo>
                    <a:pt x="428002" y="234227"/>
                    <a:pt x="396557" y="247252"/>
                    <a:pt x="3637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8739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회원가입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V="true">
            <a:off x="5644262" y="2916577"/>
            <a:ext cx="15213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6407311" y="2916577"/>
            <a:ext cx="0" cy="10886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9014844" y="2916577"/>
            <a:ext cx="15213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-9102">
            <a:off x="10532588" y="2453084"/>
            <a:ext cx="1827320" cy="926987"/>
            <a:chOff x="0" y="0"/>
            <a:chExt cx="487395" cy="2472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7395" cy="247252"/>
            </a:xfrm>
            <a:custGeom>
              <a:avLst/>
              <a:gdLst/>
              <a:ahLst/>
              <a:cxnLst/>
              <a:rect r="r" b="b" t="t" l="l"/>
              <a:pathLst>
                <a:path h="247252" w="487395">
                  <a:moveTo>
                    <a:pt x="123626" y="0"/>
                  </a:moveTo>
                  <a:lnTo>
                    <a:pt x="363769" y="0"/>
                  </a:lnTo>
                  <a:cubicBezTo>
                    <a:pt x="432046" y="0"/>
                    <a:pt x="487395" y="55349"/>
                    <a:pt x="487395" y="123626"/>
                  </a:cubicBezTo>
                  <a:lnTo>
                    <a:pt x="487395" y="123626"/>
                  </a:lnTo>
                  <a:cubicBezTo>
                    <a:pt x="487395" y="156414"/>
                    <a:pt x="474370" y="187859"/>
                    <a:pt x="451186" y="211043"/>
                  </a:cubicBezTo>
                  <a:cubicBezTo>
                    <a:pt x="428002" y="234227"/>
                    <a:pt x="396557" y="247252"/>
                    <a:pt x="3637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48739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내 정보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9683420" y="2916577"/>
            <a:ext cx="0" cy="62074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-9102">
            <a:off x="10537388" y="7109583"/>
            <a:ext cx="1827320" cy="926987"/>
            <a:chOff x="0" y="0"/>
            <a:chExt cx="487395" cy="2472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7395" cy="247252"/>
            </a:xfrm>
            <a:custGeom>
              <a:avLst/>
              <a:gdLst/>
              <a:ahLst/>
              <a:cxnLst/>
              <a:rect r="r" b="b" t="t" l="l"/>
              <a:pathLst>
                <a:path h="247252" w="487395">
                  <a:moveTo>
                    <a:pt x="123626" y="0"/>
                  </a:moveTo>
                  <a:lnTo>
                    <a:pt x="363769" y="0"/>
                  </a:lnTo>
                  <a:cubicBezTo>
                    <a:pt x="432046" y="0"/>
                    <a:pt x="487395" y="55349"/>
                    <a:pt x="487395" y="123626"/>
                  </a:cubicBezTo>
                  <a:lnTo>
                    <a:pt x="487395" y="123626"/>
                  </a:lnTo>
                  <a:cubicBezTo>
                    <a:pt x="487395" y="156414"/>
                    <a:pt x="474370" y="187859"/>
                    <a:pt x="451186" y="211043"/>
                  </a:cubicBezTo>
                  <a:cubicBezTo>
                    <a:pt x="428002" y="234227"/>
                    <a:pt x="396557" y="247252"/>
                    <a:pt x="3637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48739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강의 취소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-9102">
            <a:off x="10537388" y="5558444"/>
            <a:ext cx="1972148" cy="926987"/>
            <a:chOff x="0" y="0"/>
            <a:chExt cx="526025" cy="2472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26025" cy="247252"/>
            </a:xfrm>
            <a:custGeom>
              <a:avLst/>
              <a:gdLst/>
              <a:ahLst/>
              <a:cxnLst/>
              <a:rect r="r" b="b" t="t" l="l"/>
              <a:pathLst>
                <a:path h="247252" w="526025">
                  <a:moveTo>
                    <a:pt x="123626" y="0"/>
                  </a:moveTo>
                  <a:lnTo>
                    <a:pt x="402399" y="0"/>
                  </a:lnTo>
                  <a:cubicBezTo>
                    <a:pt x="470676" y="0"/>
                    <a:pt x="526025" y="55349"/>
                    <a:pt x="526025" y="123626"/>
                  </a:cubicBezTo>
                  <a:lnTo>
                    <a:pt x="526025" y="123626"/>
                  </a:lnTo>
                  <a:cubicBezTo>
                    <a:pt x="526025" y="156414"/>
                    <a:pt x="513000" y="187859"/>
                    <a:pt x="489816" y="211043"/>
                  </a:cubicBezTo>
                  <a:cubicBezTo>
                    <a:pt x="466631" y="234227"/>
                    <a:pt x="435186" y="247252"/>
                    <a:pt x="40239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52602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내 강의 조회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-9102">
            <a:off x="10537387" y="4007094"/>
            <a:ext cx="2276469" cy="926987"/>
            <a:chOff x="0" y="0"/>
            <a:chExt cx="607196" cy="24725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07195" cy="247252"/>
            </a:xfrm>
            <a:custGeom>
              <a:avLst/>
              <a:gdLst/>
              <a:ahLst/>
              <a:cxnLst/>
              <a:rect r="r" b="b" t="t" l="l"/>
              <a:pathLst>
                <a:path h="247252" w="607195">
                  <a:moveTo>
                    <a:pt x="123626" y="0"/>
                  </a:moveTo>
                  <a:lnTo>
                    <a:pt x="483569" y="0"/>
                  </a:lnTo>
                  <a:cubicBezTo>
                    <a:pt x="516357" y="0"/>
                    <a:pt x="547802" y="13025"/>
                    <a:pt x="570986" y="36209"/>
                  </a:cubicBezTo>
                  <a:cubicBezTo>
                    <a:pt x="594171" y="59394"/>
                    <a:pt x="607195" y="90838"/>
                    <a:pt x="607195" y="123626"/>
                  </a:cubicBezTo>
                  <a:lnTo>
                    <a:pt x="607195" y="123626"/>
                  </a:lnTo>
                  <a:cubicBezTo>
                    <a:pt x="607195" y="191903"/>
                    <a:pt x="551846" y="247252"/>
                    <a:pt x="4835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607196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새로운 강의 추가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9683420" y="4471182"/>
            <a:ext cx="847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9683420" y="6041179"/>
            <a:ext cx="847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9688219" y="7554027"/>
            <a:ext cx="847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9688219" y="9143074"/>
            <a:ext cx="8479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-9102">
            <a:off x="10532588" y="8660332"/>
            <a:ext cx="1976948" cy="926987"/>
            <a:chOff x="0" y="0"/>
            <a:chExt cx="527305" cy="24725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27305" cy="247252"/>
            </a:xfrm>
            <a:custGeom>
              <a:avLst/>
              <a:gdLst/>
              <a:ahLst/>
              <a:cxnLst/>
              <a:rect r="r" b="b" t="t" l="l"/>
              <a:pathLst>
                <a:path h="247252" w="527305">
                  <a:moveTo>
                    <a:pt x="123626" y="0"/>
                  </a:moveTo>
                  <a:lnTo>
                    <a:pt x="403679" y="0"/>
                  </a:lnTo>
                  <a:cubicBezTo>
                    <a:pt x="436467" y="0"/>
                    <a:pt x="467911" y="13025"/>
                    <a:pt x="491096" y="36209"/>
                  </a:cubicBezTo>
                  <a:cubicBezTo>
                    <a:pt x="514280" y="59394"/>
                    <a:pt x="527305" y="90838"/>
                    <a:pt x="527305" y="123626"/>
                  </a:cubicBezTo>
                  <a:lnTo>
                    <a:pt x="527305" y="123626"/>
                  </a:lnTo>
                  <a:cubicBezTo>
                    <a:pt x="527305" y="191903"/>
                    <a:pt x="471956" y="247252"/>
                    <a:pt x="40367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52730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내 정보 수정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H="true">
            <a:off x="8099960" y="3382488"/>
            <a:ext cx="19050" cy="34600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-9102">
            <a:off x="7186300" y="6844980"/>
            <a:ext cx="1827320" cy="926987"/>
            <a:chOff x="0" y="0"/>
            <a:chExt cx="487395" cy="24725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87395" cy="247252"/>
            </a:xfrm>
            <a:custGeom>
              <a:avLst/>
              <a:gdLst/>
              <a:ahLst/>
              <a:cxnLst/>
              <a:rect r="r" b="b" t="t" l="l"/>
              <a:pathLst>
                <a:path h="247252" w="487395">
                  <a:moveTo>
                    <a:pt x="123626" y="0"/>
                  </a:moveTo>
                  <a:lnTo>
                    <a:pt x="363769" y="0"/>
                  </a:lnTo>
                  <a:cubicBezTo>
                    <a:pt x="432046" y="0"/>
                    <a:pt x="487395" y="55349"/>
                    <a:pt x="487395" y="123626"/>
                  </a:cubicBezTo>
                  <a:lnTo>
                    <a:pt x="487395" y="123626"/>
                  </a:lnTo>
                  <a:cubicBezTo>
                    <a:pt x="487395" y="156414"/>
                    <a:pt x="474370" y="187859"/>
                    <a:pt x="451186" y="211043"/>
                  </a:cubicBezTo>
                  <a:cubicBezTo>
                    <a:pt x="428002" y="234227"/>
                    <a:pt x="396557" y="247252"/>
                    <a:pt x="363769" y="247252"/>
                  </a:cubicBezTo>
                  <a:lnTo>
                    <a:pt x="123626" y="247252"/>
                  </a:lnTo>
                  <a:cubicBezTo>
                    <a:pt x="55349" y="247252"/>
                    <a:pt x="0" y="191903"/>
                    <a:pt x="0" y="123626"/>
                  </a:cubicBezTo>
                  <a:lnTo>
                    <a:pt x="0" y="123626"/>
                  </a:lnTo>
                  <a:cubicBezTo>
                    <a:pt x="0" y="55349"/>
                    <a:pt x="55349" y="0"/>
                    <a:pt x="123626" y="0"/>
                  </a:cubicBezTo>
                  <a:close/>
                </a:path>
              </a:pathLst>
            </a:custGeom>
            <a:solidFill>
              <a:srgbClr val="CFDDD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487395" cy="3044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6"/>
                </a:lnSpc>
              </a:pPr>
              <a:r>
                <a:rPr lang="en-US" sz="2200" spc="-66">
                  <a:solidFill>
                    <a:srgbClr val="000000"/>
                  </a:solidFill>
                  <a:ea typeface="210 빛글"/>
                </a:rPr>
                <a:t>로그아웃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08852" y="6068716"/>
            <a:ext cx="2519938" cy="2519938"/>
          </a:xfrm>
          <a:custGeom>
            <a:avLst/>
            <a:gdLst/>
            <a:ahLst/>
            <a:cxnLst/>
            <a:rect r="r" b="b" t="t" l="l"/>
            <a:pathLst>
              <a:path h="2519938" w="2519938">
                <a:moveTo>
                  <a:pt x="0" y="0"/>
                </a:moveTo>
                <a:lnTo>
                  <a:pt x="2519937" y="0"/>
                </a:lnTo>
                <a:lnTo>
                  <a:pt x="2519937" y="2519938"/>
                </a:lnTo>
                <a:lnTo>
                  <a:pt x="0" y="251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9208852" y="3391121"/>
            <a:ext cx="2519938" cy="2519938"/>
          </a:xfrm>
          <a:custGeom>
            <a:avLst/>
            <a:gdLst/>
            <a:ahLst/>
            <a:cxnLst/>
            <a:rect r="r" b="b" t="t" l="l"/>
            <a:pathLst>
              <a:path h="2519938" w="2519938">
                <a:moveTo>
                  <a:pt x="0" y="0"/>
                </a:moveTo>
                <a:lnTo>
                  <a:pt x="2519937" y="0"/>
                </a:lnTo>
                <a:lnTo>
                  <a:pt x="2519937" y="2519938"/>
                </a:lnTo>
                <a:lnTo>
                  <a:pt x="0" y="2519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3347">
            <a:off x="6557478" y="3393557"/>
            <a:ext cx="2520032" cy="2520032"/>
          </a:xfrm>
          <a:custGeom>
            <a:avLst/>
            <a:gdLst/>
            <a:ahLst/>
            <a:cxnLst/>
            <a:rect r="r" b="b" t="t" l="l"/>
            <a:pathLst>
              <a:path h="2520032" w="2520032">
                <a:moveTo>
                  <a:pt x="0" y="0"/>
                </a:moveTo>
                <a:lnTo>
                  <a:pt x="2520032" y="0"/>
                </a:lnTo>
                <a:lnTo>
                  <a:pt x="2520032" y="2520032"/>
                </a:lnTo>
                <a:lnTo>
                  <a:pt x="0" y="2520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6652">
            <a:off x="6557478" y="6066186"/>
            <a:ext cx="2520032" cy="2520032"/>
          </a:xfrm>
          <a:custGeom>
            <a:avLst/>
            <a:gdLst/>
            <a:ahLst/>
            <a:cxnLst/>
            <a:rect r="r" b="b" t="t" l="l"/>
            <a:pathLst>
              <a:path h="2520032" w="2520032">
                <a:moveTo>
                  <a:pt x="0" y="0"/>
                </a:moveTo>
                <a:lnTo>
                  <a:pt x="2520032" y="0"/>
                </a:lnTo>
                <a:lnTo>
                  <a:pt x="2520032" y="2520032"/>
                </a:lnTo>
                <a:lnTo>
                  <a:pt x="0" y="2520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27190" y="4677562"/>
            <a:ext cx="91995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0"/>
              </a:lnSpc>
            </a:pPr>
            <a:r>
              <a:rPr lang="en-US" sz="6000" spc="276">
                <a:solidFill>
                  <a:srgbClr val="DF9E9E"/>
                </a:solidFill>
                <a:latin typeface="Nanum Myeongjo Bold"/>
              </a:rPr>
              <a:t>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27190" y="6193077"/>
            <a:ext cx="91995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0"/>
              </a:lnSpc>
            </a:pPr>
            <a:r>
              <a:rPr lang="en-US" sz="6000" spc="276">
                <a:solidFill>
                  <a:srgbClr val="8BA1D1"/>
                </a:solidFill>
                <a:latin typeface="Nanum Myeongjo Bold"/>
              </a:rPr>
              <a:t>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32428" y="4677562"/>
            <a:ext cx="91995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0"/>
              </a:lnSpc>
            </a:pPr>
            <a:r>
              <a:rPr lang="en-US" sz="6000" spc="276">
                <a:solidFill>
                  <a:srgbClr val="C0D195"/>
                </a:solidFill>
                <a:latin typeface="Nanum Myeongjo Bold"/>
              </a:rPr>
              <a:t>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32428" y="6193077"/>
            <a:ext cx="919954" cy="1036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0"/>
              </a:lnSpc>
            </a:pPr>
            <a:r>
              <a:rPr lang="en-US" sz="6000" spc="276">
                <a:solidFill>
                  <a:srgbClr val="AD86BD"/>
                </a:solidFill>
                <a:latin typeface="Nanum Myeongjo Bold"/>
              </a:rPr>
              <a:t>D</a:t>
            </a:r>
          </a:p>
        </p:txBody>
      </p:sp>
      <p:sp>
        <p:nvSpPr>
          <p:cNvPr name="AutoShape 10" id="10"/>
          <p:cNvSpPr/>
          <p:nvPr/>
        </p:nvSpPr>
        <p:spPr>
          <a:xfrm>
            <a:off x="6152814" y="5989887"/>
            <a:ext cx="597820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9141916" y="2989830"/>
            <a:ext cx="0" cy="588629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809750" y="4099583"/>
            <a:ext cx="3719663" cy="1473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"/>
                <a:ea typeface="210 디딤명조"/>
              </a:rPr>
              <a:t>회원 , 강사, 레슨, 예약 Table 생성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ea typeface="210 디딤명조"/>
              </a:rPr>
              <a:t>회원가입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"/>
                <a:ea typeface="210 디딤명조"/>
              </a:rPr>
              <a:t>(회원) 예약 추가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"/>
                <a:ea typeface="210 디딤명조"/>
              </a:rPr>
              <a:t>(강사) 강의 추가</a:t>
            </a:r>
          </a:p>
          <a:p>
            <a:pPr algn="l">
              <a:lnSpc>
                <a:spcPts val="236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809750" y="7010400"/>
            <a:ext cx="3719663" cy="206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 Light"/>
                <a:ea typeface="210 디딤명조 Light"/>
              </a:rPr>
              <a:t>(회원) 정보 수정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 Light"/>
                <a:ea typeface="210 디딤명조 Light"/>
              </a:rPr>
              <a:t>(강사) 정보 수정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ea typeface="210 디딤명조 Light"/>
              </a:rPr>
              <a:t>강사가 강의를 취소할 시 회원의 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ea typeface="210 디딤명조 Light"/>
              </a:rPr>
              <a:t>레슨 가능 횟수 수정</a:t>
            </a:r>
          </a:p>
          <a:p>
            <a:pPr algn="l"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 Light"/>
                <a:ea typeface="210 디딤명조 Light"/>
              </a:rPr>
              <a:t>회원이 예약을 취소할 시 레슨의 수강 가능 인원 수정 / 회원의 레슨 가능 횟수 수정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9750" y="3314921"/>
            <a:ext cx="2888390" cy="68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9"/>
              </a:lnSpc>
            </a:pPr>
            <a:r>
              <a:rPr lang="en-US" sz="3999" spc="183">
                <a:solidFill>
                  <a:srgbClr val="DF9E9E"/>
                </a:solidFill>
                <a:latin typeface="Nanum Myeongjo Bold"/>
              </a:rPr>
              <a:t>Create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9750" y="6240702"/>
            <a:ext cx="2888390" cy="68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9"/>
              </a:lnSpc>
            </a:pPr>
            <a:r>
              <a:rPr lang="en-US" sz="3999" spc="183">
                <a:solidFill>
                  <a:srgbClr val="8BA1D1"/>
                </a:solidFill>
                <a:latin typeface="Nanum Myeongjo Bold"/>
              </a:rPr>
              <a:t>Update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05710" y="7107910"/>
            <a:ext cx="3719663" cy="58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"/>
                <a:ea typeface="210 디딤명조"/>
              </a:rPr>
              <a:t>(강사) 강의 취소 -강의 삭제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"/>
                <a:ea typeface="210 디딤명조"/>
              </a:rPr>
              <a:t>(회원) 예약 취소 - 예약 삭제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05710" y="3072240"/>
            <a:ext cx="2888390" cy="68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 spc="183">
                <a:solidFill>
                  <a:srgbClr val="C0D195"/>
                </a:solidFill>
                <a:latin typeface="Nanum Myeongjo Bold"/>
              </a:rPr>
              <a:t>Read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05710" y="6325261"/>
            <a:ext cx="2888390" cy="68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59"/>
              </a:lnSpc>
            </a:pPr>
            <a:r>
              <a:rPr lang="en-US" sz="3999" spc="183">
                <a:solidFill>
                  <a:srgbClr val="AD86BD"/>
                </a:solidFill>
                <a:latin typeface="Nanum Myeongjo Bold"/>
              </a:rPr>
              <a:t>Delete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28810" y="895350"/>
            <a:ext cx="74262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13666"/>
                </a:solidFill>
                <a:latin typeface="Nanum Myeongjo Bold Bold"/>
              </a:rPr>
              <a:t>PROGRAM CRUD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05710" y="3852020"/>
            <a:ext cx="3719663" cy="2064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ea typeface="210 디딤명조"/>
              </a:rPr>
              <a:t>로그인 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"/>
                <a:ea typeface="210 디딤명조"/>
              </a:rPr>
              <a:t>(회원) 정보 조회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"/>
                <a:ea typeface="210 디딤명조"/>
              </a:rPr>
              <a:t>(회원) 레슨 조회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"/>
                <a:ea typeface="210 디딤명조"/>
              </a:rPr>
              <a:t>(회원) 예약 조회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"/>
                <a:ea typeface="210 디딤명조"/>
              </a:rPr>
              <a:t>(강사) 정보 조회</a:t>
            </a:r>
          </a:p>
          <a:p>
            <a:pPr>
              <a:lnSpc>
                <a:spcPts val="2362"/>
              </a:lnSpc>
            </a:pPr>
            <a:r>
              <a:rPr lang="en-US" sz="1699" spc="78">
                <a:solidFill>
                  <a:srgbClr val="222222"/>
                </a:solidFill>
                <a:latin typeface="210 디딤명조"/>
                <a:ea typeface="210 디딤명조"/>
              </a:rPr>
              <a:t>(강사) 강의 조회</a:t>
            </a:r>
          </a:p>
          <a:p>
            <a:pPr>
              <a:lnSpc>
                <a:spcPts val="2362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7569" y="1699039"/>
            <a:ext cx="15532862" cy="6369779"/>
          </a:xfrm>
          <a:custGeom>
            <a:avLst/>
            <a:gdLst/>
            <a:ahLst/>
            <a:cxnLst/>
            <a:rect r="r" b="b" t="t" l="l"/>
            <a:pathLst>
              <a:path h="6369779" w="15532862">
                <a:moveTo>
                  <a:pt x="0" y="0"/>
                </a:moveTo>
                <a:lnTo>
                  <a:pt x="15532862" y="0"/>
                </a:lnTo>
                <a:lnTo>
                  <a:pt x="15532862" y="6369778"/>
                </a:lnTo>
                <a:lnTo>
                  <a:pt x="0" y="6369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6685" y="375802"/>
            <a:ext cx="81153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204AA9"/>
                </a:solidFill>
                <a:latin typeface="Nanum Myeongjo Bold Bold"/>
              </a:rPr>
              <a:t>4.Trigger / Procedure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7464" y="8297417"/>
            <a:ext cx="4915762" cy="40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6"/>
              </a:lnSpc>
            </a:pPr>
            <a:r>
              <a:rPr lang="en-US" sz="2349" spc="108">
                <a:solidFill>
                  <a:srgbClr val="204AA9"/>
                </a:solidFill>
                <a:latin typeface="210 디딤명조 Bold"/>
              </a:rPr>
              <a:t>mem_del_table [ Procedure ]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7464" y="8814264"/>
            <a:ext cx="15382967" cy="10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Light"/>
                <a:ea typeface="210 디딤명조 Light"/>
              </a:rPr>
              <a:t>Reservation Table에서 예약 취소 -&gt; 예약 테이블의 예약 코드가 같은 데이터 삭제 (Lesson delete)</a:t>
            </a:r>
          </a:p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Light"/>
                <a:ea typeface="210 디딤명조 Light"/>
              </a:rPr>
              <a:t>예약이 취소된 레슨의 수강 가능 인원 +1 </a:t>
            </a:r>
          </a:p>
          <a:p>
            <a:pPr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명조 Light"/>
                <a:ea typeface="210 디딤명조 Light"/>
              </a:rPr>
              <a:t>예약을 취소한 회원의 수강 가능 횟수 +1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DAGCKKOnRrk</dc:identifier>
  <dcterms:modified xsi:type="dcterms:W3CDTF">2011-08-01T06:04:30Z</dcterms:modified>
  <cp:revision>1</cp:revision>
  <dc:title>CRUD 콘솔 프로그램 -</dc:title>
</cp:coreProperties>
</file>